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6" r:id="rId3"/>
    <p:sldId id="272" r:id="rId4"/>
    <p:sldId id="292" r:id="rId5"/>
    <p:sldId id="294" r:id="rId6"/>
    <p:sldId id="273" r:id="rId7"/>
    <p:sldId id="257" r:id="rId8"/>
    <p:sldId id="258" r:id="rId9"/>
    <p:sldId id="259" r:id="rId10"/>
    <p:sldId id="261" r:id="rId11"/>
    <p:sldId id="260" r:id="rId12"/>
    <p:sldId id="262" r:id="rId13"/>
    <p:sldId id="263" r:id="rId14"/>
    <p:sldId id="264" r:id="rId15"/>
    <p:sldId id="265" r:id="rId16"/>
    <p:sldId id="277" r:id="rId17"/>
    <p:sldId id="266" r:id="rId18"/>
    <p:sldId id="268" r:id="rId19"/>
    <p:sldId id="291" r:id="rId20"/>
    <p:sldId id="269" r:id="rId21"/>
    <p:sldId id="270" r:id="rId22"/>
    <p:sldId id="271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>
        <p:scale>
          <a:sx n="94" d="100"/>
          <a:sy n="94" d="100"/>
        </p:scale>
        <p:origin x="-127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FFAF1F-5445-4E3E-8BD0-56E0B41979E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D388FA-C314-42AB-9993-C36E7747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B%D0%B0%D1%82%D0%B8%D0%BD%D1%81%D0%BA%D0%B8_%D1%98%D0%B5%D0%B7%D0%B8%D0%BA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A6%D0%B8%D1%86%D0%B5%D1%80%D0%BE%D0%BD" TargetMode="External"/><Relationship Id="rId5" Type="http://schemas.openxmlformats.org/officeDocument/2006/relationships/hyperlink" Target="https://sr.wikipedia.org/wiki/%D0%90%D1%80%D0%B8%D1%81%D1%82%D0%BE%D1%82%D0%B5%D0%BB" TargetMode="External"/><Relationship Id="rId4" Type="http://schemas.openxmlformats.org/officeDocument/2006/relationships/hyperlink" Target="https://sr.wikipedia.org/sr-el/%D0%9A%D0%BE%D1%80%D1%83%D0%BF%D1%86%D0%B8%D1%98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2451" y="5616753"/>
            <a:ext cx="642937" cy="6429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858204"/>
            <a:ext cx="400050" cy="37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3406775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77267" y="5399827"/>
            <a:ext cx="61499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MULTIMEDIJALNA </a:t>
            </a:r>
            <a:r>
              <a:rPr lang="sr-Latn-M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 OPŠTINE TIVAT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27. SEPTEMBAR </a:t>
            </a:r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M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2018. </a:t>
            </a:r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3:</a:t>
            </a:r>
            <a:r>
              <a:rPr lang="sr-Latn-M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 </a:t>
            </a:r>
            <a:r>
              <a:rPr lang="sr-Latn-M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ČASOVA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0808" y="1879263"/>
            <a:ext cx="7452419" cy="2800767"/>
          </a:xfrm>
          <a:prstGeom prst="rect">
            <a:avLst/>
          </a:prstGeom>
        </p:spPr>
        <p:txBody>
          <a:bodyPr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endParaRPr lang="sr-Latn-M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endParaRPr lang="sr-Latn-ME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ANALIZA ISTRAŽIVANJA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r-Latn-M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endParaRPr lang="sr-Latn-ME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sr-Latn-ME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PERCEPCIJI  KORUPCIJE  NA LOKALNOM NIVOU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sr-Latn-ME" sz="2000" b="1" dirty="0">
                <a:solidFill>
                  <a:srgbClr val="FFC000"/>
                </a:solidFill>
              </a:rPr>
              <a:t> 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863600"/>
            <a:ext cx="6588125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                  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M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PROJEKAT  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sr-Latn-M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M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2018.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sr-Latn-M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PERCEPCIJA  KORUPCIJE  NA LOKALNOM NIVOU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PERCEPTION OF CORRUPTION ON LOCAL LEVEL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-1432718" y="2986792"/>
            <a:ext cx="595471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TERNATIVNI KREATIVNI CENTAR 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NVO “ PRAVI PUT - 2006“  TIVAT </a:t>
            </a:r>
            <a:r>
              <a:rPr lang="sr-Latn-M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–  CRNA GORA</a:t>
            </a:r>
            <a:r>
              <a:rPr lang="sr-Latn-ME" sz="1600" b="1" dirty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defRPr/>
            </a:pPr>
            <a:r>
              <a:rPr lang="sr-Latn-ME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sr-Latn-CS" dirty="0"/>
              <a:t> </a:t>
            </a:r>
            <a:endParaRPr lang="en-US" dirty="0"/>
          </a:p>
        </p:txBody>
      </p:sp>
      <p:sp>
        <p:nvSpPr>
          <p:cNvPr id="5132" name="AutoShape 18" descr="Rezultat slika za žuta petokraka"/>
          <p:cNvSpPr>
            <a:spLocks noChangeAspect="1" noChangeArrowheads="1"/>
          </p:cNvSpPr>
          <p:nvPr/>
        </p:nvSpPr>
        <p:spPr bwMode="auto">
          <a:xfrm>
            <a:off x="155575" y="-784225"/>
            <a:ext cx="24574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AutoShape 20" descr="Rezultat slika za žuta petokraka"/>
          <p:cNvSpPr>
            <a:spLocks noChangeAspect="1" noChangeArrowheads="1"/>
          </p:cNvSpPr>
          <p:nvPr/>
        </p:nvSpPr>
        <p:spPr bwMode="auto">
          <a:xfrm>
            <a:off x="307975" y="-631825"/>
            <a:ext cx="24574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848600" y="2133600"/>
            <a:ext cx="533400" cy="58737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5" name="AutoShape 29" descr="Rezultat slika za art symbol of a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129" y="654844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 err="1">
                <a:latin typeface="Bookman Old Style" pitchFamily="18" charset="0"/>
              </a:rPr>
              <a:t>Očigledno</a:t>
            </a:r>
            <a:r>
              <a:rPr lang="en-US" b="1" i="1" dirty="0">
                <a:latin typeface="Bookman Old Style" pitchFamily="18" charset="0"/>
              </a:rPr>
              <a:t> (a i </a:t>
            </a:r>
            <a:r>
              <a:rPr lang="en-US" b="1" i="1" dirty="0" err="1">
                <a:latin typeface="Bookman Old Style" pitchFamily="18" charset="0"/>
              </a:rPr>
              <a:t>očekivano</a:t>
            </a:r>
            <a:r>
              <a:rPr lang="en-US" b="1" i="1" dirty="0">
                <a:latin typeface="Bookman Old Style" pitchFamily="18" charset="0"/>
              </a:rPr>
              <a:t>) ova </a:t>
            </a:r>
            <a:r>
              <a:rPr lang="en-US" b="1" i="1" dirty="0" err="1">
                <a:latin typeface="Bookman Old Style" pitchFamily="18" charset="0"/>
              </a:rPr>
              <a:t>tema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iz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oblasti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prevencije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borbe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protiv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korupcije</a:t>
            </a:r>
            <a:r>
              <a:rPr lang="en-US" b="1" i="1" dirty="0">
                <a:latin typeface="Bookman Old Style" pitchFamily="18" charset="0"/>
              </a:rPr>
              <a:t> je </a:t>
            </a:r>
            <a:r>
              <a:rPr lang="en-US" b="1" i="1" dirty="0" err="1">
                <a:latin typeface="Bookman Old Style" pitchFamily="18" charset="0"/>
              </a:rPr>
              <a:t>građanima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najmanje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poznata</a:t>
            </a:r>
            <a:r>
              <a:rPr lang="en-US" b="1" i="1" dirty="0">
                <a:latin typeface="Bookman Old Style" pitchFamily="18" charset="0"/>
              </a:rPr>
              <a:t>.  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 err="1">
                <a:latin typeface="Bookman Old Style" pitchFamily="18" charset="0"/>
              </a:rPr>
              <a:t>Zanimljiv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pokazatelj</a:t>
            </a:r>
            <a:r>
              <a:rPr lang="en-US" dirty="0">
                <a:latin typeface="Bookman Old Style" pitchFamily="18" charset="0"/>
              </a:rPr>
              <a:t>  da </a:t>
            </a:r>
            <a:r>
              <a:rPr lang="en-US" dirty="0" err="1">
                <a:latin typeface="Bookman Old Style" pitchFamily="18" charset="0"/>
              </a:rPr>
              <a:t>građani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iskazuju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veći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stepen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tolerancije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one </a:t>
            </a:r>
            <a:r>
              <a:rPr lang="en-US" dirty="0" err="1">
                <a:latin typeface="Bookman Old Style" pitchFamily="18" charset="0"/>
              </a:rPr>
              <a:t>oblike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ponašanja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njima</a:t>
            </a:r>
            <a:r>
              <a:rPr lang="en-US" dirty="0">
                <a:latin typeface="Bookman Old Style" pitchFamily="18" charset="0"/>
              </a:rPr>
              <a:t> „</a:t>
            </a:r>
            <a:r>
              <a:rPr lang="en-US" dirty="0" err="1">
                <a:latin typeface="Bookman Old Style" pitchFamily="18" charset="0"/>
              </a:rPr>
              <a:t>dostupni</a:t>
            </a:r>
            <a:r>
              <a:rPr lang="en-US" dirty="0">
                <a:latin typeface="Bookman Old Style" pitchFamily="18" charset="0"/>
              </a:rPr>
              <a:t>“,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kojima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oni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sami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mogu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učestvovati</a:t>
            </a:r>
            <a:r>
              <a:rPr lang="en-US" dirty="0">
                <a:latin typeface="Bookman Old Style" pitchFamily="18" charset="0"/>
              </a:rPr>
              <a:t> (</a:t>
            </a:r>
            <a:r>
              <a:rPr lang="en-US" dirty="0" err="1">
                <a:latin typeface="Bookman Old Style" pitchFamily="18" charset="0"/>
              </a:rPr>
              <a:t>davanje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mita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ali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kada</a:t>
            </a:r>
            <a:r>
              <a:rPr lang="en-US" dirty="0">
                <a:latin typeface="Bookman Old Style" pitchFamily="18" charset="0"/>
              </a:rPr>
              <a:t> on ne </a:t>
            </a:r>
            <a:r>
              <a:rPr lang="en-US" dirty="0" err="1">
                <a:latin typeface="Bookman Old Style" pitchFamily="18" charset="0"/>
              </a:rPr>
              <a:t>podrazumeva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novac</a:t>
            </a:r>
            <a:r>
              <a:rPr lang="en-US" dirty="0" smtClean="0">
                <a:latin typeface="Bookman Old Style" pitchFamily="18" charset="0"/>
              </a:rPr>
              <a:t>),</a:t>
            </a:r>
            <a:r>
              <a:rPr lang="sr-Latn-ME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 </a:t>
            </a:r>
            <a:r>
              <a:rPr lang="en-US" dirty="0">
                <a:latin typeface="Bookman Old Style" pitchFamily="18" charset="0"/>
              </a:rPr>
              <a:t>da </a:t>
            </a:r>
            <a:r>
              <a:rPr lang="en-US" dirty="0" err="1">
                <a:latin typeface="Bookman Old Style" pitchFamily="18" charset="0"/>
              </a:rPr>
              <a:t>najmanje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tolerancije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pokazuju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situacijama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rezervisane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funkcionere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službenike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dirty="0" err="1" smtClean="0">
                <a:latin typeface="Bookman Old Style" pitchFamily="18" charset="0"/>
              </a:rPr>
              <a:t>Reč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je o </a:t>
            </a:r>
            <a:r>
              <a:rPr lang="en-US" dirty="0" err="1">
                <a:latin typeface="Bookman Old Style" pitchFamily="18" charset="0"/>
              </a:rPr>
              <a:t>korišćenju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resursa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različite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svrhe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osim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koje</a:t>
            </a:r>
            <a:r>
              <a:rPr lang="en-US" dirty="0">
                <a:latin typeface="Bookman Old Style" pitchFamily="18" charset="0"/>
              </a:rPr>
              <a:t> bi </a:t>
            </a:r>
            <a:r>
              <a:rPr lang="en-US" dirty="0" err="1">
                <a:latin typeface="Bookman Old Style" pitchFamily="18" charset="0"/>
              </a:rPr>
              <a:t>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resursi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trebalo</a:t>
            </a:r>
            <a:r>
              <a:rPr lang="en-US" dirty="0">
                <a:latin typeface="Bookman Old Style" pitchFamily="18" charset="0"/>
              </a:rPr>
              <a:t> da se </a:t>
            </a:r>
            <a:r>
              <a:rPr lang="en-US" dirty="0" err="1">
                <a:latin typeface="Bookman Old Style" pitchFamily="18" charset="0"/>
              </a:rPr>
              <a:t>troše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zloupotreba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resursa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privatne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pojedinaca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preduzeća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političkih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stranaka</a:t>
            </a:r>
            <a:r>
              <a:rPr lang="en-US" dirty="0">
                <a:latin typeface="Bookman Old Style" pitchFamily="18" charset="0"/>
              </a:rPr>
              <a:t>. </a:t>
            </a:r>
          </a:p>
          <a:p>
            <a:pPr lvl="0" algn="just"/>
            <a:endParaRPr lang="sr-Latn-ME" b="1" i="1" dirty="0" smtClean="0">
              <a:latin typeface="Bookman Old Style" pitchFamily="18" charset="0"/>
            </a:endParaRPr>
          </a:p>
          <a:p>
            <a:pPr lvl="0" algn="just"/>
            <a:r>
              <a:rPr lang="en-US" b="1" i="1" dirty="0" err="1" smtClean="0">
                <a:latin typeface="Bookman Old Style" pitchFamily="18" charset="0"/>
              </a:rPr>
              <a:t>Ovi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oblici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ponašanja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neprihvljivi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su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za</a:t>
            </a:r>
            <a:r>
              <a:rPr lang="en-US" b="1" i="1" dirty="0">
                <a:latin typeface="Bookman Old Style" pitchFamily="18" charset="0"/>
              </a:rPr>
              <a:t> 80% i </a:t>
            </a:r>
            <a:r>
              <a:rPr lang="en-US" b="1" i="1" dirty="0" err="1">
                <a:latin typeface="Bookman Old Style" pitchFamily="18" charset="0"/>
              </a:rPr>
              <a:t>više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građana</a:t>
            </a:r>
            <a:r>
              <a:rPr lang="en-US" b="1" i="1" dirty="0">
                <a:latin typeface="Bookman Old Style" pitchFamily="18" charset="0"/>
              </a:rPr>
              <a:t>. 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3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08" y="1271855"/>
            <a:ext cx="883451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Bookman Old Style" pitchFamily="18" charset="0"/>
              </a:rPr>
              <a:t>Većina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dirty="0" err="1">
                <a:latin typeface="Bookman Old Style" pitchFamily="18" charset="0"/>
              </a:rPr>
              <a:t>korupcija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trenutno</a:t>
            </a:r>
            <a:r>
              <a:rPr lang="en-US" dirty="0">
                <a:latin typeface="Bookman Old Style" pitchFamily="18" charset="0"/>
              </a:rPr>
              <a:t> problem </a:t>
            </a:r>
            <a:r>
              <a:rPr lang="en-US" dirty="0" err="1">
                <a:latin typeface="Bookman Old Style" pitchFamily="18" charset="0"/>
              </a:rPr>
              <a:t>broj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jedan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Crnoj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Gori</a:t>
            </a:r>
            <a:r>
              <a:rPr lang="en-US" dirty="0">
                <a:latin typeface="Bookman Old Style" pitchFamily="18" charset="0"/>
              </a:rPr>
              <a:t> (70,5%),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i da je </a:t>
            </a:r>
            <a:r>
              <a:rPr lang="en-US" dirty="0" err="1">
                <a:latin typeface="Bookman Old Style" pitchFamily="18" charset="0"/>
              </a:rPr>
              <a:t>jedan</a:t>
            </a:r>
            <a:r>
              <a:rPr lang="en-US" dirty="0">
                <a:latin typeface="Bookman Old Style" pitchFamily="18" charset="0"/>
              </a:rPr>
              <a:t> od </a:t>
            </a:r>
            <a:r>
              <a:rPr lang="en-US" dirty="0" err="1">
                <a:latin typeface="Bookman Old Style" pitchFamily="18" charset="0"/>
              </a:rPr>
              <a:t>njenih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uzroka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navika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kultura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ponašanja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( 83,3</a:t>
            </a:r>
            <a:r>
              <a:rPr lang="en-US" b="1" dirty="0" smtClean="0">
                <a:latin typeface="Bookman Old Style" pitchFamily="18" charset="0"/>
              </a:rPr>
              <a:t>%).</a:t>
            </a:r>
            <a:endParaRPr lang="sr-Latn-ME" b="1" dirty="0" smtClean="0">
              <a:latin typeface="Bookman Old Style" pitchFamily="18" charset="0"/>
            </a:endParaRPr>
          </a:p>
          <a:p>
            <a:pPr algn="just"/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dirty="0" err="1">
                <a:latin typeface="Bookman Old Style" pitchFamily="18" charset="0"/>
              </a:rPr>
              <a:t>Istovremeno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tvrdnjom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dirty="0" err="1">
                <a:latin typeface="Bookman Old Style" pitchFamily="18" charset="0"/>
              </a:rPr>
              <a:t>korupcija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preuveličan</a:t>
            </a:r>
            <a:r>
              <a:rPr lang="en-US" dirty="0">
                <a:latin typeface="Bookman Old Style" pitchFamily="18" charset="0"/>
              </a:rPr>
              <a:t> problem,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postoje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neki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veći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problemi</a:t>
            </a:r>
            <a:r>
              <a:rPr lang="en-US" dirty="0">
                <a:latin typeface="Bookman Old Style" pitchFamily="18" charset="0"/>
              </a:rPr>
              <a:t> od toga </a:t>
            </a:r>
            <a:r>
              <a:rPr lang="en-US" dirty="0" err="1">
                <a:latin typeface="Bookman Old Style" pitchFamily="18" charset="0"/>
              </a:rPr>
              <a:t>slaže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skoro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trećina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ispitanika</a:t>
            </a:r>
            <a:r>
              <a:rPr lang="en-US" dirty="0">
                <a:latin typeface="Bookman Old Style" pitchFamily="18" charset="0"/>
              </a:rPr>
              <a:t> (</a:t>
            </a:r>
            <a:r>
              <a:rPr lang="en-US" b="1" dirty="0">
                <a:latin typeface="Bookman Old Style" pitchFamily="18" charset="0"/>
              </a:rPr>
              <a:t>33,3%), </a:t>
            </a:r>
            <a:r>
              <a:rPr lang="en-US" dirty="0">
                <a:latin typeface="Bookman Old Style" pitchFamily="18" charset="0"/>
              </a:rPr>
              <a:t>a ne </a:t>
            </a:r>
            <a:r>
              <a:rPr lang="en-US" dirty="0" err="1">
                <a:latin typeface="Bookman Old Style" pitchFamily="18" charset="0"/>
              </a:rPr>
              <a:t>slaže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51,6%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en-US" dirty="0" err="1" smtClean="0">
                <a:latin typeface="Bookman Old Style" pitchFamily="18" charset="0"/>
              </a:rPr>
              <a:t>Izvestan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stepen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tolerancije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korupciju</a:t>
            </a:r>
            <a:r>
              <a:rPr lang="en-US" dirty="0">
                <a:latin typeface="Bookman Old Style" pitchFamily="18" charset="0"/>
              </a:rPr>
              <a:t> „</a:t>
            </a:r>
            <a:r>
              <a:rPr lang="en-US" dirty="0" err="1">
                <a:latin typeface="Bookman Old Style" pitchFamily="18" charset="0"/>
              </a:rPr>
              <a:t>provejava</a:t>
            </a:r>
            <a:r>
              <a:rPr lang="en-US" dirty="0">
                <a:latin typeface="Bookman Old Style" pitchFamily="18" charset="0"/>
              </a:rPr>
              <a:t>“ i u </a:t>
            </a:r>
            <a:r>
              <a:rPr lang="en-US" dirty="0" err="1">
                <a:latin typeface="Bookman Old Style" pitchFamily="18" charset="0"/>
              </a:rPr>
              <a:t>slučaju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odnosa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tvrdnji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b="1" i="1" dirty="0">
                <a:latin typeface="Bookman Old Style" pitchFamily="18" charset="0"/>
              </a:rPr>
              <a:t>„</a:t>
            </a:r>
            <a:r>
              <a:rPr lang="en-US" b="1" i="1" dirty="0" err="1">
                <a:latin typeface="Bookman Old Style" pitchFamily="18" charset="0"/>
              </a:rPr>
              <a:t>korupcija</a:t>
            </a:r>
            <a:r>
              <a:rPr lang="en-US" b="1" i="1" dirty="0">
                <a:latin typeface="Bookman Old Style" pitchFamily="18" charset="0"/>
              </a:rPr>
              <a:t> u </a:t>
            </a:r>
            <a:r>
              <a:rPr lang="en-US" b="1" i="1" dirty="0" err="1">
                <a:latin typeface="Bookman Old Style" pitchFamily="18" charset="0"/>
              </a:rPr>
              <a:t>Crnoj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Gori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način</a:t>
            </a:r>
            <a:r>
              <a:rPr lang="en-US" b="1" i="1" dirty="0">
                <a:latin typeface="Bookman Old Style" pitchFamily="18" charset="0"/>
              </a:rPr>
              <a:t> da </a:t>
            </a:r>
            <a:r>
              <a:rPr lang="en-US" b="1" i="1" dirty="0" err="1">
                <a:latin typeface="Bookman Old Style" pitchFamily="18" charset="0"/>
              </a:rPr>
              <a:t>ljudi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zadovolje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svoje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osnovne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potrebe</a:t>
            </a:r>
            <a:r>
              <a:rPr lang="en-US" dirty="0">
                <a:latin typeface="Bookman Old Style" pitchFamily="18" charset="0"/>
              </a:rPr>
              <a:t>“ –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njom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slaže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trećina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ispitanika</a:t>
            </a:r>
            <a:r>
              <a:rPr lang="en-US" dirty="0">
                <a:latin typeface="Bookman Old Style" pitchFamily="18" charset="0"/>
              </a:rPr>
              <a:t> ( </a:t>
            </a:r>
            <a:r>
              <a:rPr lang="en-US" b="1" dirty="0">
                <a:latin typeface="Bookman Old Style" pitchFamily="18" charset="0"/>
              </a:rPr>
              <a:t>33,00 %</a:t>
            </a:r>
            <a:r>
              <a:rPr lang="en-US" dirty="0">
                <a:latin typeface="Bookman Old Style" pitchFamily="18" charset="0"/>
              </a:rPr>
              <a:t>).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b="1" i="1" dirty="0" err="1">
                <a:latin typeface="Bookman Old Style" pitchFamily="18" charset="0"/>
              </a:rPr>
              <a:t>Ovaj</a:t>
            </a:r>
            <a:r>
              <a:rPr lang="en-US" b="1" i="1" dirty="0">
                <a:latin typeface="Bookman Old Style" pitchFamily="18" charset="0"/>
              </a:rPr>
              <a:t> vid </a:t>
            </a:r>
            <a:r>
              <a:rPr lang="en-US" b="1" i="1" dirty="0" err="1">
                <a:latin typeface="Bookman Old Style" pitchFamily="18" charset="0"/>
              </a:rPr>
              <a:t>društvenog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 smtClean="0">
                <a:latin typeface="Bookman Old Style" pitchFamily="18" charset="0"/>
              </a:rPr>
              <a:t>ponašanja</a:t>
            </a:r>
            <a:r>
              <a:rPr lang="sr-Latn-ME" b="1" i="1" dirty="0" smtClean="0">
                <a:latin typeface="Bookman Old Style" pitchFamily="18" charset="0"/>
              </a:rPr>
              <a:t> </a:t>
            </a:r>
            <a:r>
              <a:rPr lang="en-US" b="1" i="1" dirty="0" err="1" smtClean="0">
                <a:latin typeface="Bookman Old Style" pitchFamily="18" charset="0"/>
              </a:rPr>
              <a:t>predstavlja</a:t>
            </a:r>
            <a:r>
              <a:rPr lang="en-US" b="1" i="1" dirty="0" smtClean="0">
                <a:latin typeface="Bookman Old Style" pitchFamily="18" charset="0"/>
              </a:rPr>
              <a:t>  </a:t>
            </a:r>
            <a:r>
              <a:rPr lang="en-US" b="1" i="1" dirty="0" err="1">
                <a:latin typeface="Bookman Old Style" pitchFamily="18" charset="0"/>
              </a:rPr>
              <a:t>često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jedini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metod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zadovoljenja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osnovnih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potreba</a:t>
            </a:r>
            <a:r>
              <a:rPr lang="en-US" b="1" i="1" dirty="0">
                <a:latin typeface="Bookman Old Style" pitchFamily="18" charset="0"/>
              </a:rPr>
              <a:t>, </a:t>
            </a:r>
            <a:r>
              <a:rPr lang="en-US" b="1" i="1" dirty="0" err="1">
                <a:latin typeface="Bookman Old Style" pitchFamily="18" charset="0"/>
              </a:rPr>
              <a:t>onda</a:t>
            </a:r>
            <a:r>
              <a:rPr lang="en-US" b="1" i="1" dirty="0">
                <a:latin typeface="Bookman Old Style" pitchFamily="18" charset="0"/>
              </a:rPr>
              <a:t>, </a:t>
            </a:r>
            <a:r>
              <a:rPr lang="en-US" b="1" i="1" dirty="0" err="1">
                <a:latin typeface="Bookman Old Style" pitchFamily="18" charset="0"/>
              </a:rPr>
              <a:t>po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principu</a:t>
            </a:r>
            <a:r>
              <a:rPr lang="en-US" b="1" i="1" dirty="0">
                <a:latin typeface="Bookman Old Style" pitchFamily="18" charset="0"/>
              </a:rPr>
              <a:t> da </a:t>
            </a:r>
            <a:r>
              <a:rPr lang="en-US" b="1" i="1" dirty="0" err="1">
                <a:latin typeface="Bookman Old Style" pitchFamily="18" charset="0"/>
              </a:rPr>
              <a:t>cilj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opravdava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sredstvo</a:t>
            </a:r>
            <a:r>
              <a:rPr lang="en-US" b="1" i="1" dirty="0">
                <a:latin typeface="Bookman Old Style" pitchFamily="18" charset="0"/>
              </a:rPr>
              <a:t>, </a:t>
            </a:r>
            <a:r>
              <a:rPr lang="en-US" b="1" i="1" dirty="0" err="1">
                <a:latin typeface="Bookman Old Style" pitchFamily="18" charset="0"/>
              </a:rPr>
              <a:t>korupcija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postaje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prihvatljiv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tolerisan</a:t>
            </a:r>
            <a:r>
              <a:rPr lang="en-US" b="1" i="1" dirty="0">
                <a:latin typeface="Bookman Old Style" pitchFamily="18" charset="0"/>
              </a:rPr>
              <a:t> vid </a:t>
            </a:r>
            <a:r>
              <a:rPr lang="en-US" b="1" i="1" dirty="0" err="1">
                <a:latin typeface="Bookman Old Style" pitchFamily="18" charset="0"/>
              </a:rPr>
              <a:t>ponašanja</a:t>
            </a:r>
            <a:r>
              <a:rPr lang="en-US" b="1" i="1" dirty="0">
                <a:latin typeface="Bookman Old Style" pitchFamily="18" charset="0"/>
              </a:rPr>
              <a:t>.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664002"/>
            <a:ext cx="8001000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 smtClean="0">
                <a:solidFill>
                  <a:srgbClr val="FFC000"/>
                </a:solidFill>
                <a:latin typeface="Bookman Old Style" pitchFamily="18" charset="0"/>
              </a:rPr>
              <a:t>2</a:t>
            </a:r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. Da li se slažete ili ne sa sledećim tvrdnjama?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707" y="16764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latin typeface="Bookman Old Style" pitchFamily="18" charset="0"/>
              </a:rPr>
              <a:t>Moć</a:t>
            </a:r>
            <a:r>
              <a:rPr lang="en-US" b="1" dirty="0">
                <a:latin typeface="Bookman Old Style" pitchFamily="18" charset="0"/>
              </a:rPr>
              <a:t> i </a:t>
            </a:r>
            <a:r>
              <a:rPr lang="en-US" b="1" dirty="0" err="1">
                <a:latin typeface="Bookman Old Style" pitchFamily="18" charset="0"/>
              </a:rPr>
              <a:t>uticaj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formulisanju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javnog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interesa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uglavnom</a:t>
            </a:r>
            <a:r>
              <a:rPr lang="en-US" b="1" dirty="0">
                <a:latin typeface="Bookman Old Style" pitchFamily="18" charset="0"/>
              </a:rPr>
              <a:t> „dele“  </a:t>
            </a:r>
            <a:r>
              <a:rPr lang="en-US" b="1" dirty="0" err="1">
                <a:latin typeface="Bookman Old Style" pitchFamily="18" charset="0"/>
              </a:rPr>
              <a:t>moćni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privrednici</a:t>
            </a:r>
            <a:r>
              <a:rPr lang="en-US" b="1" dirty="0">
                <a:latin typeface="Bookman Old Style" pitchFamily="18" charset="0"/>
              </a:rPr>
              <a:t> (</a:t>
            </a:r>
            <a:r>
              <a:rPr lang="en-US" b="1" dirty="0" err="1">
                <a:latin typeface="Bookman Old Style" pitchFamily="18" charset="0"/>
              </a:rPr>
              <a:t>tajkuni</a:t>
            </a:r>
            <a:r>
              <a:rPr lang="en-US" b="1" dirty="0">
                <a:latin typeface="Bookman Old Style" pitchFamily="18" charset="0"/>
              </a:rPr>
              <a:t>) ,i </a:t>
            </a:r>
            <a:r>
              <a:rPr lang="en-US" b="1" dirty="0" err="1">
                <a:latin typeface="Bookman Old Style" pitchFamily="18" charset="0"/>
              </a:rPr>
              <a:t>politike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,  ova </a:t>
            </a:r>
            <a:r>
              <a:rPr lang="en-US" dirty="0" err="1">
                <a:latin typeface="Bookman Old Style" pitchFamily="18" charset="0"/>
              </a:rPr>
              <a:t>dva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aktera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najviše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to da </a:t>
            </a:r>
            <a:r>
              <a:rPr lang="en-US" dirty="0" err="1">
                <a:latin typeface="Bookman Old Style" pitchFamily="18" charset="0"/>
              </a:rPr>
              <a:t>odrede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će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biti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b="1" dirty="0" err="1" smtClean="0">
                <a:latin typeface="Bookman Old Style" pitchFamily="18" charset="0"/>
              </a:rPr>
              <a:t>Zabrinjava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podatak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o </a:t>
            </a:r>
            <a:r>
              <a:rPr lang="en-US" dirty="0" err="1">
                <a:latin typeface="Bookman Old Style" pitchFamily="18" charset="0"/>
              </a:rPr>
              <a:t>vrlo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visokom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kotiranju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“</a:t>
            </a:r>
            <a:r>
              <a:rPr lang="en-US" dirty="0" err="1">
                <a:latin typeface="Bookman Old Style" pitchFamily="18" charset="0"/>
              </a:rPr>
              <a:t>Tajkuna</a:t>
            </a:r>
            <a:r>
              <a:rPr lang="en-US" dirty="0">
                <a:latin typeface="Bookman Old Style" pitchFamily="18" charset="0"/>
              </a:rPr>
              <a:t>” – </a:t>
            </a:r>
            <a:r>
              <a:rPr lang="en-US" dirty="0" err="1">
                <a:latin typeface="Bookman Old Style" pitchFamily="18" charset="0"/>
              </a:rPr>
              <a:t>privrednika</a:t>
            </a:r>
            <a:r>
              <a:rPr lang="en-US" dirty="0">
                <a:latin typeface="Bookman Old Style" pitchFamily="18" charset="0"/>
              </a:rPr>
              <a:t> 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formulisanje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interesa</a:t>
            </a:r>
            <a:r>
              <a:rPr lang="en-US" dirty="0">
                <a:latin typeface="Bookman Old Style" pitchFamily="18" charset="0"/>
              </a:rPr>
              <a:t>. 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 err="1">
                <a:latin typeface="Bookman Old Style" pitchFamily="18" charset="0"/>
              </a:rPr>
              <a:t>Kroz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ovu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vrstu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ne </a:t>
            </a:r>
            <a:r>
              <a:rPr lang="en-US" dirty="0" err="1">
                <a:latin typeface="Bookman Old Style" pitchFamily="18" charset="0"/>
              </a:rPr>
              <a:t>samo</a:t>
            </a:r>
            <a:r>
              <a:rPr lang="en-US" dirty="0">
                <a:latin typeface="Bookman Old Style" pitchFamily="18" charset="0"/>
              </a:rPr>
              <a:t> da se </a:t>
            </a:r>
            <a:r>
              <a:rPr lang="en-US" dirty="0" err="1">
                <a:latin typeface="Bookman Old Style" pitchFamily="18" charset="0"/>
              </a:rPr>
              <a:t>interes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kapitala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može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nametnuti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već</a:t>
            </a:r>
            <a:r>
              <a:rPr lang="en-US" dirty="0">
                <a:latin typeface="Bookman Old Style" pitchFamily="18" charset="0"/>
              </a:rPr>
              <a:t> se i ta </a:t>
            </a:r>
            <a:r>
              <a:rPr lang="en-US" dirty="0" err="1">
                <a:latin typeface="Bookman Old Style" pitchFamily="18" charset="0"/>
              </a:rPr>
              <a:t>vrsta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često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nameće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korišćnjm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različitim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koruptivnim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mehanizmima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b="1" dirty="0">
                <a:latin typeface="Bookman Old Style" pitchFamily="18" charset="0"/>
              </a:rPr>
              <a:t>Na </a:t>
            </a:r>
            <a:r>
              <a:rPr lang="en-US" b="1" dirty="0" err="1">
                <a:latin typeface="Bookman Old Style" pitchFamily="18" charset="0"/>
              </a:rPr>
              <a:t>trećem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mestu</a:t>
            </a:r>
            <a:r>
              <a:rPr lang="en-US" b="1" dirty="0">
                <a:latin typeface="Bookman Old Style" pitchFamily="18" charset="0"/>
              </a:rPr>
              <a:t> je </a:t>
            </a:r>
            <a:r>
              <a:rPr lang="en-US" b="1" dirty="0" err="1">
                <a:latin typeface="Bookman Old Style" pitchFamily="18" charset="0"/>
              </a:rPr>
              <a:t>neodgovornost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javnih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službenika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i </a:t>
            </a:r>
            <a:r>
              <a:rPr lang="en-US" b="1" dirty="0" err="1">
                <a:latin typeface="Bookman Old Style" pitchFamily="18" charset="0"/>
              </a:rPr>
              <a:t>funkcionera</a:t>
            </a:r>
            <a:r>
              <a:rPr lang="en-US" dirty="0">
                <a:latin typeface="Bookman Old Style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8305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3.Da li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prema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vašem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mišljenju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sledeće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pojave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uzrokuju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korupciju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5110" y="14478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Bookman Old Style" pitchFamily="18" charset="0"/>
              </a:rPr>
              <a:t>Korupcija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uvijek</a:t>
            </a:r>
            <a:r>
              <a:rPr lang="sr-Latn-ME" b="1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je  </a:t>
            </a:r>
            <a:r>
              <a:rPr lang="en-US" b="1" dirty="0">
                <a:latin typeface="Bookman Old Style" pitchFamily="18" charset="0"/>
              </a:rPr>
              <a:t>u </a:t>
            </a:r>
            <a:r>
              <a:rPr lang="en-US" b="1" dirty="0" err="1">
                <a:latin typeface="Bookman Old Style" pitchFamily="18" charset="0"/>
              </a:rPr>
              <a:t>vezi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procesom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donošenja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odluka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tako</a:t>
            </a:r>
            <a:r>
              <a:rPr lang="en-US" dirty="0">
                <a:latin typeface="Bookman Old Style" pitchFamily="18" charset="0"/>
              </a:rPr>
              <a:t> da process </a:t>
            </a:r>
            <a:r>
              <a:rPr lang="en-US" dirty="0" err="1">
                <a:latin typeface="Bookman Old Style" pitchFamily="18" charset="0"/>
              </a:rPr>
              <a:t>donošenja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odluka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trebalo</a:t>
            </a:r>
            <a:r>
              <a:rPr lang="en-US" dirty="0">
                <a:latin typeface="Bookman Old Style" pitchFamily="18" charset="0"/>
              </a:rPr>
              <a:t> bi da </a:t>
            </a:r>
            <a:r>
              <a:rPr lang="en-US" dirty="0" err="1">
                <a:latin typeface="Bookman Old Style" pitchFamily="18" charset="0"/>
              </a:rPr>
              <a:t>bude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manjoj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mjeri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prepušten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slobodnoj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procjeni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donosilaca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odluka</a:t>
            </a:r>
            <a:r>
              <a:rPr lang="en-US" dirty="0">
                <a:latin typeface="Bookman Old Style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5110" y="2667000"/>
            <a:ext cx="8991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latin typeface="Bookman Old Style" pitchFamily="18" charset="0"/>
              </a:rPr>
              <a:t>Neophodno</a:t>
            </a:r>
            <a:r>
              <a:rPr lang="en-US" b="1" dirty="0">
                <a:latin typeface="Bookman Old Style" pitchFamily="18" charset="0"/>
              </a:rPr>
              <a:t> je i </a:t>
            </a:r>
            <a:r>
              <a:rPr lang="en-US" b="1" dirty="0" err="1">
                <a:latin typeface="Bookman Old Style" pitchFamily="18" charset="0"/>
              </a:rPr>
              <a:t>preispitivanje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nivoa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i</a:t>
            </a:r>
            <a:r>
              <a:rPr lang="sr-Latn-ME" b="1" dirty="0" smtClean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neophodnosti</a:t>
            </a:r>
            <a:r>
              <a:rPr lang="sr-Latn-ME" b="1" dirty="0" smtClean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diskrecionih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ovlaštenja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bitnog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segmenta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prevencije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podizanje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svijesti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javnosti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kako</a:t>
            </a:r>
            <a:r>
              <a:rPr lang="en-US" dirty="0">
                <a:latin typeface="Bookman Old Style" pitchFamily="18" charset="0"/>
              </a:rPr>
              <a:t> o </a:t>
            </a:r>
            <a:r>
              <a:rPr lang="en-US" dirty="0" err="1">
                <a:latin typeface="Bookman Old Style" pitchFamily="18" charset="0"/>
              </a:rPr>
              <a:t>rizicima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diskrecionog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odlučivanja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tako</a:t>
            </a:r>
            <a:r>
              <a:rPr lang="en-US" dirty="0">
                <a:latin typeface="Bookman Old Style" pitchFamily="18" charset="0"/>
              </a:rPr>
              <a:t> i o </a:t>
            </a:r>
            <a:r>
              <a:rPr lang="en-US" dirty="0" err="1">
                <a:latin typeface="Bookman Old Style" pitchFamily="18" charset="0"/>
              </a:rPr>
              <a:t>načinu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će</a:t>
            </a:r>
            <a:r>
              <a:rPr lang="en-US" dirty="0">
                <a:latin typeface="Bookman Old Style" pitchFamily="18" charset="0"/>
              </a:rPr>
              <a:t> OCD  </a:t>
            </a:r>
            <a:r>
              <a:rPr lang="en-US" dirty="0" err="1">
                <a:latin typeface="Bookman Old Style" pitchFamily="18" charset="0"/>
              </a:rPr>
              <a:t>pratiti</a:t>
            </a:r>
            <a:r>
              <a:rPr lang="en-US" dirty="0">
                <a:latin typeface="Bookman Old Style" pitchFamily="18" charset="0"/>
              </a:rPr>
              <a:t> da li se ta </a:t>
            </a:r>
            <a:r>
              <a:rPr lang="en-US" dirty="0" err="1">
                <a:latin typeface="Bookman Old Style" pitchFamily="18" charset="0"/>
              </a:rPr>
              <a:t>ovlaštenjakoriste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skladu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svrhom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zbog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postoje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b="1" dirty="0" err="1">
                <a:latin typeface="Bookman Old Style" pitchFamily="18" charset="0"/>
              </a:rPr>
              <a:t>Vjerojatnoća</a:t>
            </a:r>
            <a:r>
              <a:rPr lang="en-US" b="1" dirty="0">
                <a:latin typeface="Bookman Old Style" pitchFamily="18" charset="0"/>
              </a:rPr>
              <a:t> da </a:t>
            </a:r>
            <a:r>
              <a:rPr lang="en-US" b="1" dirty="0" err="1">
                <a:latin typeface="Bookman Old Style" pitchFamily="18" charset="0"/>
              </a:rPr>
              <a:t>će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doći</a:t>
            </a:r>
            <a:r>
              <a:rPr lang="en-US" b="1" dirty="0">
                <a:latin typeface="Bookman Old Style" pitchFamily="18" charset="0"/>
              </a:rPr>
              <a:t> do </a:t>
            </a:r>
            <a:r>
              <a:rPr lang="en-US" b="1" dirty="0" err="1">
                <a:latin typeface="Bookman Old Style" pitchFamily="18" charset="0"/>
              </a:rPr>
              <a:t>korupcije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ili</a:t>
            </a:r>
            <a:r>
              <a:rPr lang="en-US" b="1" dirty="0">
                <a:latin typeface="Bookman Old Style" pitchFamily="18" charset="0"/>
              </a:rPr>
              <a:t> da </a:t>
            </a:r>
            <a:r>
              <a:rPr lang="en-US" b="1" dirty="0" err="1">
                <a:latin typeface="Bookman Old Style" pitchFamily="18" charset="0"/>
              </a:rPr>
              <a:t>će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ostati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skrivena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povećava</a:t>
            </a:r>
            <a:r>
              <a:rPr lang="en-US" b="1" dirty="0">
                <a:latin typeface="Bookman Old Style" pitchFamily="18" charset="0"/>
              </a:rPr>
              <a:t> se </a:t>
            </a:r>
            <a:r>
              <a:rPr lang="en-US" b="1" dirty="0" err="1">
                <a:latin typeface="Bookman Old Style" pitchFamily="18" charset="0"/>
              </a:rPr>
              <a:t>ukoliko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proces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donošenja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odluka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nije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javan</a:t>
            </a:r>
            <a:r>
              <a:rPr lang="en-US" b="1" dirty="0" smtClean="0">
                <a:latin typeface="Bookman Old Style" pitchFamily="18" charset="0"/>
              </a:rPr>
              <a:t>. </a:t>
            </a:r>
            <a:r>
              <a:rPr lang="en-US" dirty="0" err="1" smtClean="0">
                <a:latin typeface="Bookman Old Style" pitchFamily="18" charset="0"/>
              </a:rPr>
              <a:t>Zbog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toga, je </a:t>
            </a:r>
            <a:r>
              <a:rPr lang="en-US" dirty="0" err="1">
                <a:latin typeface="Bookman Old Style" pitchFamily="18" charset="0"/>
              </a:rPr>
              <a:t>neophodno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povećanje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transparentnosti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procesu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donošenja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odluka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kroz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unapređenjenormativnog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okvira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prakse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bitnog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segmenta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prevencije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preduslova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učešćecjelokupnog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društva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sprečavanju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8626" y="654844"/>
            <a:ext cx="8835683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 smtClean="0">
                <a:solidFill>
                  <a:srgbClr val="FFC000"/>
                </a:solidFill>
                <a:latin typeface="Bookman Old Style" pitchFamily="18" charset="0"/>
              </a:rPr>
              <a:t>4.- Koju </a:t>
            </a:r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od </a:t>
            </a:r>
            <a:r>
              <a:rPr lang="hr-HR" sz="22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pojava treba prvo otkloniti da bi se sprečila ili smanjila korupcija?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591" y="1703725"/>
            <a:ext cx="8839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Istraživanje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je </a:t>
            </a:r>
            <a:r>
              <a:rPr lang="en-US" b="1" dirty="0" err="1">
                <a:latin typeface="Bookman Old Style" pitchFamily="18" charset="0"/>
              </a:rPr>
              <a:t>pokazalo</a:t>
            </a:r>
            <a:r>
              <a:rPr lang="en-US" b="1" dirty="0">
                <a:latin typeface="Bookman Old Style" pitchFamily="18" charset="0"/>
              </a:rPr>
              <a:t> da  </a:t>
            </a:r>
            <a:r>
              <a:rPr lang="en-US" b="1" dirty="0" err="1">
                <a:latin typeface="Bookman Old Style" pitchFamily="18" charset="0"/>
              </a:rPr>
              <a:t>legitimitet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sistema</a:t>
            </a:r>
            <a:r>
              <a:rPr lang="en-US" b="1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odnosi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percepciju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procenu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sposobnosti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javnih</a:t>
            </a:r>
            <a:r>
              <a:rPr lang="en-US" dirty="0">
                <a:latin typeface="Bookman Old Style" pitchFamily="18" charset="0"/>
              </a:rPr>
              <a:t> („</a:t>
            </a:r>
            <a:r>
              <a:rPr lang="en-US" dirty="0" err="1">
                <a:latin typeface="Bookman Old Style" pitchFamily="18" charset="0"/>
              </a:rPr>
              <a:t>državnih</a:t>
            </a:r>
            <a:r>
              <a:rPr lang="en-US" dirty="0">
                <a:latin typeface="Bookman Old Style" pitchFamily="18" charset="0"/>
              </a:rPr>
              <a:t>“) </a:t>
            </a:r>
            <a:r>
              <a:rPr lang="en-US" dirty="0" err="1">
                <a:latin typeface="Bookman Old Style" pitchFamily="18" charset="0"/>
              </a:rPr>
              <a:t>institucija</a:t>
            </a:r>
            <a:r>
              <a:rPr lang="en-US" dirty="0">
                <a:latin typeface="Bookman Old Style" pitchFamily="18" charset="0"/>
              </a:rPr>
              <a:t> da u </a:t>
            </a:r>
            <a:r>
              <a:rPr lang="en-US" dirty="0" err="1">
                <a:latin typeface="Bookman Old Style" pitchFamily="18" charset="0"/>
              </a:rPr>
              <a:t>punom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kapacitetu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zbog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čega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postoje</a:t>
            </a:r>
            <a:r>
              <a:rPr lang="en-US" dirty="0">
                <a:latin typeface="Bookman Old Style" pitchFamily="18" charset="0"/>
              </a:rPr>
              <a:t>, a to je da </a:t>
            </a:r>
            <a:r>
              <a:rPr lang="en-US" dirty="0" err="1">
                <a:latin typeface="Bookman Old Style" pitchFamily="18" charset="0"/>
              </a:rPr>
              <a:t>štite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interes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. </a:t>
            </a:r>
          </a:p>
          <a:p>
            <a:pPr algn="just"/>
            <a:r>
              <a:rPr lang="en-US" b="1" dirty="0" err="1">
                <a:latin typeface="Bookman Old Style" pitchFamily="18" charset="0"/>
              </a:rPr>
              <a:t>Ovaj</a:t>
            </a:r>
            <a:r>
              <a:rPr lang="en-US" b="1" dirty="0">
                <a:latin typeface="Bookman Old Style" pitchFamily="18" charset="0"/>
              </a:rPr>
              <a:t>  </a:t>
            </a:r>
            <a:r>
              <a:rPr lang="en-US" b="1" dirty="0" err="1">
                <a:latin typeface="Bookman Old Style" pitchFamily="18" charset="0"/>
              </a:rPr>
              <a:t>indikator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pokazuje</a:t>
            </a:r>
            <a:r>
              <a:rPr lang="en-US" b="1" dirty="0">
                <a:latin typeface="Bookman Old Style" pitchFamily="18" charset="0"/>
              </a:rPr>
              <a:t> da </a:t>
            </a:r>
            <a:r>
              <a:rPr lang="en-US" b="1" dirty="0" err="1">
                <a:latin typeface="Bookman Old Style" pitchFamily="18" charset="0"/>
              </a:rPr>
              <a:t>građani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nemaju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dovoljno</a:t>
            </a:r>
            <a:r>
              <a:rPr lang="en-US" b="1" dirty="0">
                <a:latin typeface="Bookman Old Style" pitchFamily="18" charset="0"/>
              </a:rPr>
              <a:t>  </a:t>
            </a:r>
            <a:r>
              <a:rPr lang="en-US" b="1" dirty="0" err="1">
                <a:latin typeface="Bookman Old Style" pitchFamily="18" charset="0"/>
              </a:rPr>
              <a:t>poverenja</a:t>
            </a:r>
            <a:r>
              <a:rPr lang="en-US" b="1" dirty="0">
                <a:latin typeface="Bookman Old Style" pitchFamily="18" charset="0"/>
              </a:rPr>
              <a:t> u rad </a:t>
            </a:r>
            <a:r>
              <a:rPr lang="en-US" b="1" dirty="0" err="1">
                <a:latin typeface="Bookman Old Style" pitchFamily="18" charset="0"/>
              </a:rPr>
              <a:t>lokalne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 smtClean="0">
                <a:latin typeface="Bookman Old Style" pitchFamily="18" charset="0"/>
              </a:rPr>
              <a:t>samouprave</a:t>
            </a:r>
            <a:r>
              <a:rPr lang="sr-Latn-ME" b="1" dirty="0" smtClean="0">
                <a:latin typeface="Bookman Old Style" pitchFamily="18" charset="0"/>
              </a:rPr>
              <a:t>: </a:t>
            </a:r>
            <a:r>
              <a:rPr lang="en-US" dirty="0" smtClean="0">
                <a:latin typeface="Bookman Old Style" pitchFamily="18" charset="0"/>
              </a:rPr>
              <a:t>da   </a:t>
            </a:r>
            <a:r>
              <a:rPr lang="en-US" dirty="0" err="1">
                <a:latin typeface="Bookman Old Style" pitchFamily="18" charset="0"/>
              </a:rPr>
              <a:t>nisu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sposobne</a:t>
            </a:r>
            <a:r>
              <a:rPr lang="en-US" dirty="0">
                <a:latin typeface="Bookman Old Style" pitchFamily="18" charset="0"/>
              </a:rPr>
              <a:t> da to </a:t>
            </a:r>
            <a:r>
              <a:rPr lang="en-US" dirty="0" err="1">
                <a:latin typeface="Bookman Old Style" pitchFamily="18" charset="0"/>
              </a:rPr>
              <a:t>čine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 </a:t>
            </a:r>
            <a:r>
              <a:rPr lang="en-US" dirty="0">
                <a:latin typeface="Bookman Old Style" pitchFamily="18" charset="0"/>
              </a:rPr>
              <a:t>(24 </a:t>
            </a:r>
            <a:r>
              <a:rPr lang="en-US" dirty="0" smtClean="0">
                <a:latin typeface="Bookman Old Style" pitchFamily="18" charset="0"/>
              </a:rPr>
              <a:t>%)</a:t>
            </a:r>
            <a:r>
              <a:rPr lang="sr-Latn-ME" dirty="0" smtClean="0">
                <a:latin typeface="Bookman Old Style" pitchFamily="18" charset="0"/>
              </a:rPr>
              <a:t>; </a:t>
            </a:r>
            <a:r>
              <a:rPr lang="en-US" dirty="0" err="1" smtClean="0">
                <a:latin typeface="Bookman Old Style" pitchFamily="18" charset="0"/>
              </a:rPr>
              <a:t>uglavnom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nisu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sposobne</a:t>
            </a:r>
            <a:r>
              <a:rPr lang="en-US" dirty="0">
                <a:latin typeface="Bookman Old Style" pitchFamily="18" charset="0"/>
              </a:rPr>
              <a:t> 30</a:t>
            </a:r>
            <a:r>
              <a:rPr lang="en-US" dirty="0" smtClean="0">
                <a:latin typeface="Bookman Old Style" pitchFamily="18" charset="0"/>
              </a:rPr>
              <a:t>%,</a:t>
            </a:r>
            <a:r>
              <a:rPr lang="sr-Latn-ME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dok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uglavnom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sposobne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 34</a:t>
            </a:r>
            <a:r>
              <a:rPr lang="en-US" dirty="0" smtClean="0">
                <a:latin typeface="Bookman Old Style" pitchFamily="18" charset="0"/>
              </a:rPr>
              <a:t>%, </a:t>
            </a:r>
            <a:r>
              <a:rPr lang="en-US" dirty="0">
                <a:latin typeface="Bookman Old Style" pitchFamily="18" charset="0"/>
              </a:rPr>
              <a:t>u </a:t>
            </a:r>
            <a:r>
              <a:rPr lang="en-US" dirty="0" err="1">
                <a:latin typeface="Bookman Old Style" pitchFamily="18" charset="0"/>
              </a:rPr>
              <a:t>potpunosti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sposobni</a:t>
            </a:r>
            <a:r>
              <a:rPr lang="sr-Latn-ME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svega</a:t>
            </a:r>
            <a:r>
              <a:rPr lang="en-US" dirty="0">
                <a:latin typeface="Bookman Old Style" pitchFamily="18" charset="0"/>
              </a:rPr>
              <a:t> 6%, </a:t>
            </a:r>
            <a:r>
              <a:rPr lang="en-US" dirty="0" err="1" smtClean="0">
                <a:latin typeface="Bookman Old Style" pitchFamily="18" charset="0"/>
              </a:rPr>
              <a:t>dok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isto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toliko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stav</a:t>
            </a:r>
            <a:r>
              <a:rPr lang="en-US" dirty="0">
                <a:latin typeface="Bookman Old Style" pitchFamily="18" charset="0"/>
              </a:rPr>
              <a:t> 6%.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885" y="200441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1591" y="5181600"/>
            <a:ext cx="8839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 err="1">
                <a:latin typeface="Bookman Old Style" pitchFamily="18" charset="0"/>
              </a:rPr>
              <a:t>Korupcija</a:t>
            </a:r>
            <a:r>
              <a:rPr lang="en-US" b="1" i="1" dirty="0">
                <a:latin typeface="Bookman Old Style" pitchFamily="18" charset="0"/>
              </a:rPr>
              <a:t> se </a:t>
            </a:r>
            <a:r>
              <a:rPr lang="en-US" b="1" i="1" dirty="0" err="1">
                <a:latin typeface="Bookman Old Style" pitchFamily="18" charset="0"/>
              </a:rPr>
              <a:t>može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razumeti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kao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jedan</a:t>
            </a:r>
            <a:r>
              <a:rPr lang="en-US" b="1" i="1" dirty="0">
                <a:latin typeface="Bookman Old Style" pitchFamily="18" charset="0"/>
              </a:rPr>
              <a:t> od </a:t>
            </a:r>
            <a:r>
              <a:rPr lang="en-US" b="1" i="1" dirty="0" err="1">
                <a:latin typeface="Bookman Old Style" pitchFamily="18" charset="0"/>
              </a:rPr>
              <a:t>najvažnijih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uzroka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zbog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kog</a:t>
            </a:r>
            <a:r>
              <a:rPr lang="en-US" b="1" i="1" dirty="0">
                <a:latin typeface="Bookman Old Style" pitchFamily="18" charset="0"/>
              </a:rPr>
              <a:t> se </a:t>
            </a:r>
            <a:r>
              <a:rPr lang="en-US" b="1" i="1" dirty="0" err="1">
                <a:latin typeface="Bookman Old Style" pitchFamily="18" charset="0"/>
              </a:rPr>
              <a:t>institucije</a:t>
            </a:r>
            <a:r>
              <a:rPr lang="en-US" b="1" i="1" dirty="0">
                <a:latin typeface="Bookman Old Style" pitchFamily="18" charset="0"/>
              </a:rPr>
              <a:t> ne </a:t>
            </a:r>
            <a:r>
              <a:rPr lang="en-US" b="1" i="1" dirty="0" err="1">
                <a:latin typeface="Bookman Old Style" pitchFamily="18" charset="0"/>
              </a:rPr>
              <a:t>doživljavaju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kao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mjesto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ostvarenja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javnog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interesa</a:t>
            </a:r>
            <a:r>
              <a:rPr lang="en-US" b="1" i="1" dirty="0">
                <a:latin typeface="Bookman Old Style" pitchFamily="18" charset="0"/>
              </a:rPr>
              <a:t>, pa </a:t>
            </a:r>
            <a:r>
              <a:rPr lang="en-US" b="1" i="1" dirty="0" err="1">
                <a:latin typeface="Bookman Old Style" pitchFamily="18" charset="0"/>
              </a:rPr>
              <a:t>su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zbog</a:t>
            </a:r>
            <a:r>
              <a:rPr lang="en-US" b="1" i="1" dirty="0">
                <a:latin typeface="Bookman Old Style" pitchFamily="18" charset="0"/>
              </a:rPr>
              <a:t> toga </a:t>
            </a:r>
            <a:r>
              <a:rPr lang="en-US" b="1" i="1" dirty="0" err="1">
                <a:latin typeface="Bookman Old Style" pitchFamily="18" charset="0"/>
              </a:rPr>
              <a:t>ove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dve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teme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suštinski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povezane</a:t>
            </a:r>
            <a:r>
              <a:rPr lang="en-US" b="1" i="1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592" y="595729"/>
            <a:ext cx="8839200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5. Da li je i u kojoj </a:t>
            </a:r>
            <a:r>
              <a:rPr lang="hr-HR" sz="2200" b="1" dirty="0" smtClean="0">
                <a:solidFill>
                  <a:srgbClr val="FFC000"/>
                </a:solidFill>
                <a:latin typeface="Bookman Old Style" pitchFamily="18" charset="0"/>
              </a:rPr>
              <a:t>mjeri </a:t>
            </a:r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su službe Lokalne samouprave opštine Tivat sposobne da štite javni interes, odnosno interes svih građana?</a:t>
            </a:r>
            <a:endParaRPr lang="en-US" sz="2200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1" y="1752600"/>
            <a:ext cx="8834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Bookman Old Style" pitchFamily="18" charset="0"/>
              </a:rPr>
              <a:t>Prema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mišljenju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moć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uticaj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formulisanju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uglavnom</a:t>
            </a:r>
            <a:r>
              <a:rPr lang="en-US" dirty="0">
                <a:latin typeface="Bookman Old Style" pitchFamily="18" charset="0"/>
              </a:rPr>
              <a:t> „dele</a:t>
            </a:r>
            <a:r>
              <a:rPr lang="en-US" dirty="0" smtClean="0">
                <a:latin typeface="Bookman Old Style" pitchFamily="18" charset="0"/>
              </a:rPr>
              <a:t>“</a:t>
            </a:r>
            <a:r>
              <a:rPr lang="sr-Latn-ME" dirty="0" smtClean="0">
                <a:latin typeface="Bookman Old Style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dirty="0" err="1" smtClean="0">
                <a:latin typeface="Bookman Old Style" pitchFamily="18" charset="0"/>
              </a:rPr>
              <a:t>Vlada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CG  </a:t>
            </a:r>
            <a:endParaRPr lang="sr-Latn-ME" dirty="0" smtClean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političke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stranke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,</a:t>
            </a:r>
            <a:endParaRPr lang="sr-Latn-ME" dirty="0" smtClean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dirty="0" err="1" smtClean="0">
                <a:latin typeface="Bookman Old Style" pitchFamily="18" charset="0"/>
              </a:rPr>
              <a:t>i“tajkuni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– </a:t>
            </a:r>
            <a:r>
              <a:rPr lang="en-US" dirty="0" err="1">
                <a:latin typeface="Bookman Old Style" pitchFamily="18" charset="0"/>
              </a:rPr>
              <a:t>privrednici</a:t>
            </a:r>
            <a:r>
              <a:rPr lang="en-US" dirty="0">
                <a:latin typeface="Bookman Old Style" pitchFamily="18" charset="0"/>
              </a:rPr>
              <a:t>” , </a:t>
            </a:r>
            <a:endParaRPr lang="sr-Latn-ME" dirty="0">
              <a:latin typeface="Bookman Old Style" pitchFamily="18" charset="0"/>
            </a:endParaRPr>
          </a:p>
          <a:p>
            <a:pPr algn="just"/>
            <a:r>
              <a:rPr lang="sr-Latn-ME" dirty="0" smtClean="0">
                <a:latin typeface="Bookman Old Style" pitchFamily="18" charset="0"/>
              </a:rPr>
              <a:t>Ova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tri  </a:t>
            </a:r>
            <a:r>
              <a:rPr lang="en-US" dirty="0" err="1">
                <a:latin typeface="Bookman Old Style" pitchFamily="18" charset="0"/>
              </a:rPr>
              <a:t>aktera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najviše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to da </a:t>
            </a:r>
            <a:r>
              <a:rPr lang="en-US" dirty="0" err="1">
                <a:latin typeface="Bookman Old Style" pitchFamily="18" charset="0"/>
              </a:rPr>
              <a:t>odrede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će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biti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829270"/>
            <a:ext cx="80772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6. Ko, prema Vašem mišljenju, presudno određuje šta je javni interes u Opštini Tivat ?/ </a:t>
            </a:r>
            <a:endParaRPr lang="en-US" sz="2200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615" y="4252327"/>
            <a:ext cx="88600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Bookman Old Style" pitchFamily="18" charset="0"/>
              </a:rPr>
              <a:t>I </a:t>
            </a:r>
            <a:r>
              <a:rPr lang="en-US" dirty="0" err="1">
                <a:latin typeface="Bookman Old Style" pitchFamily="18" charset="0"/>
              </a:rPr>
              <a:t>dok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mesto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Vlade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ovom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procesu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može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razumjeti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jer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reč</a:t>
            </a:r>
            <a:r>
              <a:rPr lang="en-US" dirty="0">
                <a:latin typeface="Bookman Old Style" pitchFamily="18" charset="0"/>
              </a:rPr>
              <a:t> o </a:t>
            </a:r>
            <a:r>
              <a:rPr lang="en-US" dirty="0" err="1">
                <a:latin typeface="Bookman Old Style" pitchFamily="18" charset="0"/>
              </a:rPr>
              <a:t>državnoj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najvišeg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ranga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zabrinjava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podatak</a:t>
            </a:r>
            <a:r>
              <a:rPr lang="en-US" dirty="0">
                <a:latin typeface="Bookman Old Style" pitchFamily="18" charset="0"/>
              </a:rPr>
              <a:t> o </a:t>
            </a:r>
            <a:r>
              <a:rPr lang="en-US" dirty="0" err="1">
                <a:latin typeface="Bookman Old Style" pitchFamily="18" charset="0"/>
              </a:rPr>
              <a:t>vrlo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visokom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kotiranju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“</a:t>
            </a:r>
            <a:r>
              <a:rPr lang="en-US" dirty="0" err="1">
                <a:latin typeface="Bookman Old Style" pitchFamily="18" charset="0"/>
              </a:rPr>
              <a:t>tajkuna</a:t>
            </a:r>
            <a:r>
              <a:rPr lang="en-US" dirty="0">
                <a:latin typeface="Bookman Old Style" pitchFamily="18" charset="0"/>
              </a:rPr>
              <a:t>”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formulisanje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interesa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Ta </a:t>
            </a:r>
            <a:r>
              <a:rPr lang="en-US" dirty="0" err="1">
                <a:latin typeface="Bookman Old Style" pitchFamily="18" charset="0"/>
              </a:rPr>
              <a:t>vrsta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uticaja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često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nameće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korišćenjem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različitim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koruptivnim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mehanizmima</a:t>
            </a:r>
            <a:r>
              <a:rPr lang="en-US" dirty="0">
                <a:latin typeface="Bookman Old Style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68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975" y="838200"/>
            <a:ext cx="8626719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ME" sz="2200" b="1" dirty="0" smtClean="0">
                <a:solidFill>
                  <a:srgbClr val="FFC000"/>
                </a:solidFill>
                <a:latin typeface="Bookman Old Style" pitchFamily="18" charset="0"/>
              </a:rPr>
              <a:t>7.- 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Da li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smatrate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da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sprečavanje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i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borba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protiv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predstavljaju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pitanja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od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javnog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Bookman Old Style" pitchFamily="18" charset="0"/>
              </a:rPr>
              <a:t>interesa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1905000"/>
            <a:ext cx="88392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r-HR" dirty="0" smtClean="0">
                <a:latin typeface="Bookman Old Style" pitchFamily="18" charset="0"/>
              </a:rPr>
              <a:t>Prema </a:t>
            </a:r>
            <a:r>
              <a:rPr lang="hr-HR" dirty="0">
                <a:latin typeface="Bookman Old Style" pitchFamily="18" charset="0"/>
              </a:rPr>
              <a:t>mišljenju ispitanika u ovom istraživanju  ,  </a:t>
            </a:r>
            <a:r>
              <a:rPr lang="hr-HR" b="1" dirty="0">
                <a:latin typeface="Bookman Old Style" pitchFamily="18" charset="0"/>
              </a:rPr>
              <a:t>sprečavanje i borba protiv korupcije od presudne su važnosti za javni interes </a:t>
            </a:r>
            <a:r>
              <a:rPr lang="hr-HR" dirty="0">
                <a:latin typeface="Bookman Old Style" pitchFamily="18" charset="0"/>
              </a:rPr>
              <a:t>( </a:t>
            </a:r>
            <a:r>
              <a:rPr lang="hr-HR" b="1" dirty="0">
                <a:latin typeface="Bookman Old Style" pitchFamily="18" charset="0"/>
              </a:rPr>
              <a:t>84 %), </a:t>
            </a:r>
            <a:r>
              <a:rPr lang="hr-HR" dirty="0">
                <a:latin typeface="Bookman Old Style" pitchFamily="18" charset="0"/>
              </a:rPr>
              <a:t>dok da su velike ali ne od presudne važnosti za javni interes 16 %. </a:t>
            </a:r>
            <a:endParaRPr lang="hr-HR" dirty="0" smtClean="0">
              <a:latin typeface="Bookman Old Style" pitchFamily="18" charset="0"/>
            </a:endParaRPr>
          </a:p>
          <a:p>
            <a:pPr algn="just"/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b="1" i="1" dirty="0" err="1">
                <a:latin typeface="Bookman Old Style" pitchFamily="18" charset="0"/>
              </a:rPr>
              <a:t>Korupcija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predstavlja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posebnu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opasnost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države</a:t>
            </a:r>
            <a:r>
              <a:rPr lang="en-US" b="1" i="1" dirty="0">
                <a:latin typeface="Bookman Old Style" pitchFamily="18" charset="0"/>
              </a:rPr>
              <a:t> u </a:t>
            </a:r>
            <a:r>
              <a:rPr lang="en-US" b="1" i="1" dirty="0" err="1">
                <a:latin typeface="Bookman Old Style" pitchFamily="18" charset="0"/>
              </a:rPr>
              <a:t>tranziciji</a:t>
            </a:r>
            <a:r>
              <a:rPr lang="en-US" b="1" i="1" dirty="0">
                <a:latin typeface="Bookman Old Style" pitchFamily="18" charset="0"/>
              </a:rPr>
              <a:t>,</a:t>
            </a:r>
            <a:r>
              <a:rPr lang="en-US" i="1" dirty="0">
                <a:latin typeface="Bookman Old Style" pitchFamily="18" charset="0"/>
              </a:rPr>
              <a:t> u </a:t>
            </a:r>
            <a:r>
              <a:rPr lang="en-US" i="1" dirty="0" err="1">
                <a:latin typeface="Bookman Old Style" pitchFamily="18" charset="0"/>
              </a:rPr>
              <a:t>kojima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en-US" i="1" dirty="0" err="1">
                <a:latin typeface="Bookman Old Style" pitchFamily="18" charset="0"/>
              </a:rPr>
              <a:t>demokratski</a:t>
            </a:r>
            <a:r>
              <a:rPr lang="en-US" i="1" dirty="0">
                <a:latin typeface="Bookman Old Style" pitchFamily="18" charset="0"/>
              </a:rPr>
              <a:t>, </a:t>
            </a:r>
            <a:r>
              <a:rPr lang="en-US" i="1" dirty="0" err="1" smtClean="0">
                <a:latin typeface="Bookman Old Style" pitchFamily="18" charset="0"/>
              </a:rPr>
              <a:t>institucionalni</a:t>
            </a:r>
            <a:r>
              <a:rPr lang="en-US" i="1" dirty="0" smtClean="0">
                <a:latin typeface="Bookman Old Style" pitchFamily="18" charset="0"/>
              </a:rPr>
              <a:t> i </a:t>
            </a:r>
            <a:r>
              <a:rPr lang="en-US" i="1" dirty="0" err="1">
                <a:latin typeface="Bookman Old Style" pitchFamily="18" charset="0"/>
              </a:rPr>
              <a:t>vrijednosni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en-US" i="1" dirty="0" err="1">
                <a:latin typeface="Bookman Old Style" pitchFamily="18" charset="0"/>
              </a:rPr>
              <a:t>sistemi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en-US" i="1" dirty="0" err="1">
                <a:latin typeface="Bookman Old Style" pitchFamily="18" charset="0"/>
              </a:rPr>
              <a:t>još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en-US" i="1" dirty="0" err="1">
                <a:latin typeface="Bookman Old Style" pitchFamily="18" charset="0"/>
              </a:rPr>
              <a:t>nisu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en-US" i="1" dirty="0" err="1">
                <a:latin typeface="Bookman Old Style" pitchFamily="18" charset="0"/>
              </a:rPr>
              <a:t>dovoljno</a:t>
            </a:r>
            <a:r>
              <a:rPr lang="en-US" i="1" dirty="0">
                <a:latin typeface="Bookman Old Style" pitchFamily="18" charset="0"/>
              </a:rPr>
              <a:t> </a:t>
            </a:r>
            <a:r>
              <a:rPr lang="en-US" i="1" dirty="0" err="1">
                <a:latin typeface="Bookman Old Style" pitchFamily="18" charset="0"/>
              </a:rPr>
              <a:t>izgrađeni</a:t>
            </a:r>
            <a:r>
              <a:rPr lang="en-US" i="1" dirty="0" smtClean="0">
                <a:latin typeface="Bookman Old Style" pitchFamily="18" charset="0"/>
              </a:rPr>
              <a:t>.</a:t>
            </a:r>
            <a:endParaRPr lang="sr-Latn-ME" i="1" dirty="0" smtClean="0">
              <a:latin typeface="Bookman Old Style" pitchFamily="18" charset="0"/>
            </a:endParaRPr>
          </a:p>
          <a:p>
            <a:pPr algn="just"/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b="1" i="1" dirty="0">
                <a:latin typeface="Bookman Old Style" pitchFamily="18" charset="0"/>
              </a:rPr>
              <a:t>U </a:t>
            </a:r>
            <a:r>
              <a:rPr lang="en-US" b="1" i="1" dirty="0" err="1">
                <a:latin typeface="Bookman Old Style" pitchFamily="18" charset="0"/>
              </a:rPr>
              <a:t>takvim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državama</a:t>
            </a:r>
            <a:r>
              <a:rPr lang="en-US" b="1" i="1" dirty="0">
                <a:latin typeface="Bookman Old Style" pitchFamily="18" charset="0"/>
              </a:rPr>
              <a:t>, </a:t>
            </a:r>
            <a:r>
              <a:rPr lang="en-US" b="1" i="1" dirty="0" err="1">
                <a:latin typeface="Bookman Old Style" pitchFamily="18" charset="0"/>
              </a:rPr>
              <a:t>neadekvatni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pravni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politički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mehanizmi</a:t>
            </a:r>
            <a:r>
              <a:rPr lang="en-US" b="1" i="1" dirty="0">
                <a:latin typeface="Bookman Old Style" pitchFamily="18" charset="0"/>
              </a:rPr>
              <a:t> ne </a:t>
            </a:r>
            <a:r>
              <a:rPr lang="en-US" b="1" i="1" dirty="0" err="1">
                <a:latin typeface="Bookman Old Style" pitchFamily="18" charset="0"/>
              </a:rPr>
              <a:t>pružaju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dovoljno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garancija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efikasnu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kontrolu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raspolaganja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javnim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ovlašćejima</a:t>
            </a:r>
            <a:r>
              <a:rPr lang="en-US" b="1" i="1" dirty="0">
                <a:latin typeface="Bookman Old Style" pitchFamily="18" charset="0"/>
              </a:rPr>
              <a:t> ,</a:t>
            </a:r>
            <a:r>
              <a:rPr lang="en-US" b="1" i="1" dirty="0" err="1">
                <a:latin typeface="Bookman Old Style" pitchFamily="18" charset="0"/>
              </a:rPr>
              <a:t>čiju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zloupotrebu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zapravo</a:t>
            </a:r>
            <a:r>
              <a:rPr lang="en-US" b="1" i="1" dirty="0">
                <a:latin typeface="Bookman Old Style" pitchFamily="18" charset="0"/>
              </a:rPr>
              <a:t>, </a:t>
            </a:r>
            <a:r>
              <a:rPr lang="en-US" b="1" i="1" dirty="0" err="1">
                <a:latin typeface="Bookman Old Style" pitchFamily="18" charset="0"/>
              </a:rPr>
              <a:t>predstavlja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korupciju</a:t>
            </a:r>
            <a:r>
              <a:rPr lang="en-US" b="1" i="1" dirty="0">
                <a:latin typeface="Bookman Old Style" pitchFamily="18" charset="0"/>
              </a:rPr>
              <a:t>.</a:t>
            </a:r>
            <a:endParaRPr lang="en-US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95" y="19050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 smtClean="0">
                <a:latin typeface="Bookman Old Style" pitchFamily="18" charset="0"/>
              </a:rPr>
              <a:t>O načinima </a:t>
            </a:r>
            <a:r>
              <a:rPr lang="hr-HR" dirty="0">
                <a:latin typeface="Bookman Old Style" pitchFamily="18" charset="0"/>
              </a:rPr>
              <a:t>i situacijama koje dovode do korupcije i načinima na koje se ona sprečava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>
                <a:latin typeface="Bookman Old Style" pitchFamily="18" charset="0"/>
              </a:rPr>
              <a:t>:</a:t>
            </a:r>
            <a:endParaRPr lang="sr-Latn-ME" dirty="0" smtClean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sr-Latn-ME" dirty="0" smtClean="0">
                <a:latin typeface="Bookman Old Style" pitchFamily="18" charset="0"/>
              </a:rPr>
              <a:t>da imaju dovoljno informacija odgovorilo je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(56,52 % </a:t>
            </a:r>
            <a:r>
              <a:rPr lang="sr-Latn-ME" dirty="0" smtClean="0">
                <a:latin typeface="Bookman Old Style" pitchFamily="18" charset="0"/>
              </a:rPr>
              <a:t>, </a:t>
            </a:r>
          </a:p>
          <a:p>
            <a:pPr marL="342900" indent="-342900" algn="just">
              <a:buFontTx/>
              <a:buChar char="-"/>
            </a:pPr>
            <a:r>
              <a:rPr lang="en-US" dirty="0" smtClean="0">
                <a:latin typeface="Bookman Old Style" pitchFamily="18" charset="0"/>
              </a:rPr>
              <a:t>da </a:t>
            </a:r>
            <a:r>
              <a:rPr lang="en-US" dirty="0" err="1">
                <a:latin typeface="Bookman Old Style" pitchFamily="18" charset="0"/>
              </a:rPr>
              <a:t>nešto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iz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oblasti</a:t>
            </a:r>
            <a:r>
              <a:rPr lang="en-US" dirty="0">
                <a:latin typeface="Bookman Old Style" pitchFamily="18" charset="0"/>
              </a:rPr>
              <a:t> , </a:t>
            </a:r>
            <a:r>
              <a:rPr lang="en-US" dirty="0" err="1">
                <a:latin typeface="Bookman Old Style" pitchFamily="18" charset="0"/>
              </a:rPr>
              <a:t>ali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misli</a:t>
            </a:r>
            <a:r>
              <a:rPr lang="en-US" dirty="0">
                <a:latin typeface="Bookman Old Style" pitchFamily="18" charset="0"/>
              </a:rPr>
              <a:t> da bi </a:t>
            </a:r>
            <a:r>
              <a:rPr lang="en-US" dirty="0" err="1">
                <a:latin typeface="Bookman Old Style" pitchFamily="18" charset="0"/>
              </a:rPr>
              <a:t>trebalo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ima</a:t>
            </a:r>
            <a:r>
              <a:rPr lang="en-US" dirty="0">
                <a:latin typeface="Bookman Old Style" pitchFamily="18" charset="0"/>
              </a:rPr>
              <a:t> vise </a:t>
            </a:r>
            <a:r>
              <a:rPr lang="en-US" dirty="0" err="1">
                <a:latin typeface="Bookman Old Style" pitchFamily="18" charset="0"/>
              </a:rPr>
              <a:t>informacija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39 %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,</a:t>
            </a:r>
            <a:r>
              <a:rPr lang="sr-Latn-ME" dirty="0" smtClean="0">
                <a:latin typeface="Bookman Old Style" pitchFamily="18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en-US" dirty="0" err="1" smtClean="0">
                <a:latin typeface="Bookman Old Style" pitchFamily="18" charset="0"/>
              </a:rPr>
              <a:t>dok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svega</a:t>
            </a:r>
            <a:r>
              <a:rPr lang="en-US" dirty="0">
                <a:latin typeface="Bookman Old Style" pitchFamily="18" charset="0"/>
              </a:rPr>
              <a:t> 5% ne </a:t>
            </a:r>
            <a:r>
              <a:rPr lang="en-US" dirty="0" err="1">
                <a:latin typeface="Bookman Old Style" pitchFamily="18" charset="0"/>
              </a:rPr>
              <a:t>zna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gotovo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ništa</a:t>
            </a:r>
            <a:r>
              <a:rPr lang="en-US" dirty="0">
                <a:latin typeface="Bookman Old Style" pitchFamily="18" charset="0"/>
              </a:rPr>
              <a:t> o tome </a:t>
            </a:r>
            <a:r>
              <a:rPr lang="en-US" dirty="0" err="1">
                <a:latin typeface="Bookman Old Style" pitchFamily="18" charset="0"/>
              </a:rPr>
              <a:t>ili</a:t>
            </a:r>
            <a:r>
              <a:rPr lang="en-US" dirty="0">
                <a:latin typeface="Bookman Old Style" pitchFamily="18" charset="0"/>
              </a:rPr>
              <a:t> se ne </a:t>
            </a:r>
            <a:r>
              <a:rPr lang="en-US" dirty="0" err="1">
                <a:latin typeface="Bookman Old Style" pitchFamily="18" charset="0"/>
              </a:rPr>
              <a:t>interesuje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b="1" dirty="0" err="1" smtClean="0">
                <a:latin typeface="Bookman Old Style" pitchFamily="18" charset="0"/>
              </a:rPr>
              <a:t>Tako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da </a:t>
            </a:r>
            <a:r>
              <a:rPr lang="en-US" b="1" dirty="0" err="1">
                <a:latin typeface="Bookman Old Style" pitchFamily="18" charset="0"/>
              </a:rPr>
              <a:t>zna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ili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nedovoljno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zna</a:t>
            </a:r>
            <a:r>
              <a:rPr lang="en-US" b="1" dirty="0">
                <a:latin typeface="Bookman Old Style" pitchFamily="18" charset="0"/>
              </a:rPr>
              <a:t> 95%,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znači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korupcija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veoma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aktuelan</a:t>
            </a:r>
            <a:r>
              <a:rPr lang="en-US" dirty="0">
                <a:latin typeface="Bookman Old Style" pitchFamily="18" charset="0"/>
              </a:rPr>
              <a:t> problem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zaokuplja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gradjane</a:t>
            </a:r>
            <a:r>
              <a:rPr lang="sr-Latn-ME" dirty="0" smtClean="0">
                <a:latin typeface="Bookman Old Style" pitchFamily="18" charset="0"/>
              </a:rPr>
              <a:t>.</a:t>
            </a: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sr-Latn-ME" dirty="0" smtClean="0">
                <a:latin typeface="Bookman Old Style" pitchFamily="18" charset="0"/>
              </a:rPr>
              <a:t>Dosadašnje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kampanje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,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donešena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strateška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dokumenta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kao i veoma aktuelna tema u medijima , </a:t>
            </a:r>
            <a:r>
              <a:rPr lang="en-US" dirty="0" err="1" smtClean="0">
                <a:latin typeface="Bookman Old Style" pitchFamily="18" charset="0"/>
              </a:rPr>
              <a:t>dala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je </a:t>
            </a:r>
            <a:r>
              <a:rPr lang="en-US" dirty="0" err="1" smtClean="0">
                <a:latin typeface="Bookman Old Style" pitchFamily="18" charset="0"/>
              </a:rPr>
              <a:t>rezultat</a:t>
            </a:r>
            <a:r>
              <a:rPr lang="en-US" dirty="0">
                <a:latin typeface="Bookman Old Style" pitchFamily="18" charset="0"/>
              </a:rPr>
              <a:t>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411" y="654844"/>
            <a:ext cx="8382000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8. Da li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imate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dovoljno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informacija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o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načinima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i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situacijama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koje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dovode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do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i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načinima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koje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se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ona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sprečava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642" y="12192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Bookman Old Style" pitchFamily="18" charset="0"/>
              </a:rPr>
              <a:t>Nezaobilazna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tema</a:t>
            </a:r>
            <a:r>
              <a:rPr lang="en-US" dirty="0" smtClean="0">
                <a:latin typeface="Bookman Old Style" pitchFamily="18" charset="0"/>
              </a:rPr>
              <a:t> u </a:t>
            </a:r>
            <a:r>
              <a:rPr lang="en-US" dirty="0" err="1" smtClean="0">
                <a:latin typeface="Bookman Old Style" pitchFamily="18" charset="0"/>
              </a:rPr>
              <a:t>istraživanjima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korupcije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među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građanima</a:t>
            </a:r>
            <a:r>
              <a:rPr lang="en-US" dirty="0" smtClean="0">
                <a:latin typeface="Bookman Old Style" pitchFamily="18" charset="0"/>
              </a:rPr>
              <a:t> je i </a:t>
            </a:r>
            <a:r>
              <a:rPr lang="en-US" dirty="0" err="1" smtClean="0">
                <a:latin typeface="Bookman Old Style" pitchFamily="18" charset="0"/>
              </a:rPr>
              <a:t>percepcija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raširenosti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ove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pojave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kao</a:t>
            </a:r>
            <a:r>
              <a:rPr lang="en-US" dirty="0" smtClean="0">
                <a:latin typeface="Bookman Old Style" pitchFamily="18" charset="0"/>
              </a:rPr>
              <a:t> i </a:t>
            </a:r>
            <a:r>
              <a:rPr lang="en-US" dirty="0" err="1" smtClean="0">
                <a:latin typeface="Bookman Old Style" pitchFamily="18" charset="0"/>
              </a:rPr>
              <a:t>utvrđivanje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ličnog</a:t>
            </a:r>
            <a:r>
              <a:rPr lang="en-US" dirty="0" smtClean="0">
                <a:latin typeface="Bookman Old Style" pitchFamily="18" charset="0"/>
              </a:rPr>
              <a:t> – </a:t>
            </a:r>
            <a:r>
              <a:rPr lang="en-US" dirty="0" err="1" smtClean="0">
                <a:latin typeface="Bookman Old Style" pitchFamily="18" charset="0"/>
              </a:rPr>
              <a:t>posrednog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ili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neposrednog</a:t>
            </a:r>
            <a:r>
              <a:rPr lang="en-US" dirty="0" smtClean="0">
                <a:latin typeface="Bookman Old Style" pitchFamily="18" charset="0"/>
              </a:rPr>
              <a:t> – </a:t>
            </a:r>
            <a:r>
              <a:rPr lang="en-US" dirty="0" err="1" smtClean="0">
                <a:latin typeface="Bookman Old Style" pitchFamily="18" charset="0"/>
              </a:rPr>
              <a:t>iskustva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davanjem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mita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kao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najraširenijeg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oblika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korupcije</a:t>
            </a:r>
            <a:r>
              <a:rPr lang="en-US" dirty="0" smtClean="0">
                <a:latin typeface="Bookman Old Style" pitchFamily="18" charset="0"/>
              </a:rPr>
              <a:t> u </a:t>
            </a:r>
            <a:r>
              <a:rPr lang="en-US" dirty="0" err="1" smtClean="0">
                <a:latin typeface="Bookman Old Style" pitchFamily="18" charset="0"/>
              </a:rPr>
              <a:t>kom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građani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imaju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priliku</a:t>
            </a:r>
            <a:r>
              <a:rPr lang="en-US" dirty="0" smtClean="0">
                <a:latin typeface="Bookman Old Style" pitchFamily="18" charset="0"/>
              </a:rPr>
              <a:t> da </a:t>
            </a:r>
            <a:r>
              <a:rPr lang="en-US" dirty="0" err="1" smtClean="0">
                <a:latin typeface="Bookman Old Style" pitchFamily="18" charset="0"/>
              </a:rPr>
              <a:t>učestvuju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6195" y="54864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sr-Latn-ME" dirty="0" smtClean="0"/>
          </a:p>
        </p:txBody>
      </p:sp>
      <p:sp>
        <p:nvSpPr>
          <p:cNvPr id="9" name="Rectangle 8"/>
          <p:cNvSpPr/>
          <p:nvPr/>
        </p:nvSpPr>
        <p:spPr>
          <a:xfrm>
            <a:off x="326195" y="674883"/>
            <a:ext cx="4219425" cy="43088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sr-Latn-ME" sz="2200" b="1" dirty="0" smtClean="0">
                <a:solidFill>
                  <a:srgbClr val="FFC000"/>
                </a:solidFill>
                <a:latin typeface="Bookman Old Style" pitchFamily="18" charset="0"/>
              </a:rPr>
              <a:t>II 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.-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Iskustva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korupcijom</a:t>
            </a:r>
            <a:r>
              <a:rPr lang="en-US" sz="2200" b="1" dirty="0">
                <a:latin typeface="Bookman Old Style" pitchFamily="18" charset="0"/>
              </a:rPr>
              <a:t> </a:t>
            </a:r>
            <a:endParaRPr lang="en-US" sz="2200" dirty="0">
              <a:latin typeface="Bookman Old Styl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442" y="3276600"/>
            <a:ext cx="84368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ME" dirty="0" smtClean="0">
                <a:latin typeface="Bookman Old Style" pitchFamily="18" charset="0"/>
              </a:rPr>
              <a:t>S</a:t>
            </a:r>
            <a:r>
              <a:rPr lang="vi-VN" dirty="0" smtClean="0"/>
              <a:t>itna </a:t>
            </a:r>
            <a:r>
              <a:rPr lang="vi-VN" dirty="0"/>
              <a:t>korupcija je od socijalno nepoželjne pojave prešla u </a:t>
            </a:r>
            <a:r>
              <a:rPr lang="sr-Latn-ME" dirty="0" smtClean="0">
                <a:latin typeface="Bookman Old Style" pitchFamily="18" charset="0"/>
              </a:rPr>
              <a:t>stil života </a:t>
            </a:r>
            <a:r>
              <a:rPr lang="vi-VN" dirty="0" smtClean="0"/>
              <a:t>, </a:t>
            </a:r>
            <a:r>
              <a:rPr lang="vi-VN" dirty="0"/>
              <a:t>čak se može reći da se danas smatra delom pristojnog ponašanja.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/>
          </a:p>
          <a:p>
            <a:pPr algn="just"/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Tako </a:t>
            </a:r>
            <a:r>
              <a:rPr lang="vi-V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i ova pojava ušla u proces 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uobiča</a:t>
            </a: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jenog ponašanja 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vi-V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 i mnoge druge pojave iz društvene patologije. To je samo još jedan simptom hroničnog stanja našeg društva koji potvrđuje da je tu reč o "bolesnom društvu".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09" y="771582"/>
            <a:ext cx="885209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9. Da li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ste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dali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nekome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mito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u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bilo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kom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obliku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(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novac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poklon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uslugu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) u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poslednjih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godinu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dana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sr-Latn-ME" sz="2200" b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1752600"/>
            <a:ext cx="8699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ME" dirty="0">
                <a:latin typeface="Bookman Old Style" pitchFamily="18" charset="0"/>
              </a:rPr>
              <a:t>- </a:t>
            </a:r>
            <a:r>
              <a:rPr lang="en-US" b="1" dirty="0">
                <a:latin typeface="Bookman Old Style" pitchFamily="18" charset="0"/>
              </a:rPr>
              <a:t>16% </a:t>
            </a:r>
            <a:r>
              <a:rPr lang="en-US" b="1" dirty="0" err="1">
                <a:latin typeface="Bookman Old Style" pitchFamily="18" charset="0"/>
              </a:rPr>
              <a:t>građana</a:t>
            </a:r>
            <a:r>
              <a:rPr lang="en-US" b="1" dirty="0">
                <a:latin typeface="Bookman Old Style" pitchFamily="18" charset="0"/>
              </a:rPr>
              <a:t> je </a:t>
            </a:r>
            <a:r>
              <a:rPr lang="en-US" b="1" dirty="0" err="1">
                <a:latin typeface="Bookman Old Style" pitchFamily="18" charset="0"/>
              </a:rPr>
              <a:t>učestovalo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korupciji</a:t>
            </a:r>
            <a:r>
              <a:rPr lang="en-US" b="1" dirty="0">
                <a:latin typeface="Bookman Old Style" pitchFamily="18" charset="0"/>
              </a:rPr>
              <a:t>, </a:t>
            </a:r>
            <a:r>
              <a:rPr lang="en-US" b="1" dirty="0" err="1">
                <a:latin typeface="Bookman Old Style" pitchFamily="18" charset="0"/>
              </a:rPr>
              <a:t>odnosno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davanju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mita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poslednjih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godinu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dana</a:t>
            </a:r>
            <a:r>
              <a:rPr lang="en-US" dirty="0">
                <a:latin typeface="Bookman Old Style" pitchFamily="18" charset="0"/>
              </a:rPr>
              <a:t>. </a:t>
            </a:r>
            <a:r>
              <a:rPr lang="en-US" dirty="0" err="1">
                <a:latin typeface="Bookman Old Style" pitchFamily="18" charset="0"/>
              </a:rPr>
              <a:t>Posmatrano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procentima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relativnim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brojevima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taj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broj</a:t>
            </a:r>
            <a:r>
              <a:rPr lang="en-US" dirty="0">
                <a:latin typeface="Bookman Old Style" pitchFamily="18" charset="0"/>
              </a:rPr>
              <a:t> se ne </a:t>
            </a:r>
            <a:r>
              <a:rPr lang="en-US" dirty="0" err="1">
                <a:latin typeface="Bookman Old Style" pitchFamily="18" charset="0"/>
              </a:rPr>
              <a:t>čini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toliko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velikim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  <a:r>
              <a:rPr lang="en-US" dirty="0" err="1">
                <a:latin typeface="Bookman Old Style" pitchFamily="18" charset="0"/>
              </a:rPr>
              <a:t>Međutim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imajući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vidu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dirty="0" err="1">
                <a:latin typeface="Bookman Old Style" pitchFamily="18" charset="0"/>
              </a:rPr>
              <a:t>ovo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istraživanje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reprezentativno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da se </a:t>
            </a:r>
            <a:r>
              <a:rPr lang="en-US" dirty="0" err="1">
                <a:latin typeface="Bookman Old Style" pitchFamily="18" charset="0"/>
              </a:rPr>
              <a:t>njegovi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rezultati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mogu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transponovati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apsolutne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brojeve</a:t>
            </a:r>
            <a:r>
              <a:rPr lang="en-US" dirty="0">
                <a:latin typeface="Bookman Old Style" pitchFamily="18" charset="0"/>
              </a:rPr>
              <a:t>, /</a:t>
            </a:r>
            <a:r>
              <a:rPr lang="en-US" b="1" dirty="0">
                <a:latin typeface="Bookman Old Style" pitchFamily="18" charset="0"/>
              </a:rPr>
              <a:t>7.344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punoljetnih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gradjana</a:t>
            </a:r>
            <a:r>
              <a:rPr lang="en-US" dirty="0">
                <a:latin typeface="Bookman Old Style" pitchFamily="18" charset="0"/>
              </a:rPr>
              <a:t>/ </a:t>
            </a:r>
            <a:r>
              <a:rPr lang="en-US" dirty="0" err="1">
                <a:latin typeface="Bookman Old Style" pitchFamily="18" charset="0"/>
              </a:rPr>
              <a:t>ovaj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nalaz</a:t>
            </a:r>
            <a:r>
              <a:rPr lang="en-US" dirty="0">
                <a:latin typeface="Bookman Old Style" pitchFamily="18" charset="0"/>
              </a:rPr>
              <a:t> bi </a:t>
            </a:r>
            <a:r>
              <a:rPr lang="en-US" dirty="0" err="1">
                <a:latin typeface="Bookman Old Style" pitchFamily="18" charset="0"/>
              </a:rPr>
              <a:t>značio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dirty="0" err="1">
                <a:latin typeface="Bookman Old Style" pitchFamily="18" charset="0"/>
              </a:rPr>
              <a:t>više</a:t>
            </a:r>
            <a:r>
              <a:rPr lang="en-US" dirty="0">
                <a:latin typeface="Bookman Old Style" pitchFamily="18" charset="0"/>
              </a:rPr>
              <a:t> od </a:t>
            </a:r>
            <a:r>
              <a:rPr lang="en-US" b="1" dirty="0">
                <a:latin typeface="Bookman Old Style" pitchFamily="18" charset="0"/>
              </a:rPr>
              <a:t>1.175 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učestvovalo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nekom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obliku</a:t>
            </a:r>
            <a:r>
              <a:rPr lang="en-US" dirty="0">
                <a:latin typeface="Bookman Old Style" pitchFamily="18" charset="0"/>
              </a:rPr>
              <a:t> korupcije1,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velika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brojka</a:t>
            </a:r>
            <a:r>
              <a:rPr lang="en-US" dirty="0">
                <a:latin typeface="Bookman Old Style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075" y="5181600"/>
            <a:ext cx="8699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Bookman Old Style" pitchFamily="18" charset="0"/>
              </a:rPr>
              <a:t>To bi </a:t>
            </a:r>
            <a:r>
              <a:rPr lang="en-US" b="1" dirty="0" err="1">
                <a:latin typeface="Bookman Old Style" pitchFamily="18" charset="0"/>
              </a:rPr>
              <a:t>značilo</a:t>
            </a:r>
            <a:r>
              <a:rPr lang="en-US" b="1" dirty="0">
                <a:latin typeface="Bookman Old Style" pitchFamily="18" charset="0"/>
              </a:rPr>
              <a:t> da je </a:t>
            </a:r>
            <a:r>
              <a:rPr lang="en-US" b="1" dirty="0" err="1">
                <a:latin typeface="Bookman Old Style" pitchFamily="18" charset="0"/>
              </a:rPr>
              <a:t>broj</a:t>
            </a:r>
            <a:r>
              <a:rPr lang="en-US" b="1" dirty="0">
                <a:latin typeface="Bookman Old Style" pitchFamily="18" charset="0"/>
              </a:rPr>
              <a:t> „</a:t>
            </a:r>
            <a:r>
              <a:rPr lang="en-US" b="1" dirty="0" err="1">
                <a:latin typeface="Bookman Old Style" pitchFamily="18" charset="0"/>
              </a:rPr>
              <a:t>koruptivnih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transakcija</a:t>
            </a:r>
            <a:r>
              <a:rPr lang="en-US" b="1" dirty="0">
                <a:latin typeface="Bookman Old Style" pitchFamily="18" charset="0"/>
              </a:rPr>
              <a:t>“ </a:t>
            </a:r>
            <a:r>
              <a:rPr lang="en-US" b="1" dirty="0" err="1">
                <a:latin typeface="Bookman Old Style" pitchFamily="18" charset="0"/>
              </a:rPr>
              <a:t>daleko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veći</a:t>
            </a:r>
            <a:r>
              <a:rPr lang="en-US" b="1" dirty="0">
                <a:latin typeface="Bookman Old Style" pitchFamily="18" charset="0"/>
              </a:rPr>
              <a:t> od </a:t>
            </a:r>
            <a:r>
              <a:rPr lang="en-US" b="1" dirty="0" err="1">
                <a:latin typeface="Bookman Old Style" pitchFamily="18" charset="0"/>
              </a:rPr>
              <a:t>projektovanog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broja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građana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koji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učestovali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nekom</a:t>
            </a:r>
            <a:r>
              <a:rPr lang="en-US" b="1" dirty="0">
                <a:latin typeface="Bookman Old Style" pitchFamily="18" charset="0"/>
              </a:rPr>
              <a:t> od </a:t>
            </a:r>
            <a:r>
              <a:rPr lang="en-US" b="1" dirty="0" err="1">
                <a:latin typeface="Bookman Old Style" pitchFamily="18" charset="0"/>
              </a:rPr>
              <a:t>oblika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korupcije</a:t>
            </a:r>
            <a:r>
              <a:rPr lang="en-US" b="1" dirty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35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4646"/>
              </p:ext>
            </p:extLst>
          </p:nvPr>
        </p:nvGraphicFramePr>
        <p:xfrm>
          <a:off x="187965" y="680733"/>
          <a:ext cx="8637450" cy="5923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9471"/>
                <a:gridCol w="2826790"/>
                <a:gridCol w="1181189"/>
              </a:tblGrid>
              <a:tr h="197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Sadržaj</a:t>
                      </a:r>
                      <a:endParaRPr lang="en-US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Nosilac</a:t>
                      </a:r>
                      <a:r>
                        <a:rPr lang="en-US" sz="12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/ </a:t>
                      </a:r>
                      <a:r>
                        <a:rPr lang="en-US" sz="12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saradnici</a:t>
                      </a:r>
                      <a:endParaRPr lang="en-US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Vrijeme</a:t>
                      </a:r>
                      <a:endParaRPr lang="en-US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</a:tr>
              <a:tr h="3812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Uvodni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dio</a:t>
                      </a: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Evidencija</a:t>
                      </a: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prisutnih</a:t>
                      </a: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upoznavanje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</a:t>
                      </a: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agendom</a:t>
                      </a: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sr-Latn-ME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sr-Latn-ME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r-Latn-ME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 značaju </a:t>
                      </a:r>
                      <a:r>
                        <a:rPr lang="sr-Latn-ME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projekta </a:t>
                      </a: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r>
                        <a:rPr lang="sr-Latn-ME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Prezentacija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analize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istraživanja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sr-Latn-ME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286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sr-Latn-ME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  Pitanja </a:t>
                      </a: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28600"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28600"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Andrea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Kašić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- moderator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Tatjana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Jelić</a:t>
                      </a: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Djordje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Trajčevski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sr-Latn-ME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400" b="1" dirty="0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Učesnici   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13:00 </a:t>
                      </a:r>
                      <a:r>
                        <a:rPr lang="en-US" sz="1200" b="1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lang="en-US" sz="1200" b="1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13:05</a:t>
                      </a: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13:05</a:t>
                      </a: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– </a:t>
                      </a: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13:10 </a:t>
                      </a: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13:10 </a:t>
                      </a: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13:25</a:t>
                      </a: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13:25- 13:40</a:t>
                      </a:r>
                      <a:endParaRPr lang="en-US" sz="1200" b="1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</a:tr>
              <a:tr h="692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</a:t>
                      </a:r>
                      <a:endParaRPr lang="sr-Latn-ME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- 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Završna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riječ</a:t>
                      </a:r>
                      <a:r>
                        <a:rPr lang="en-US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Djordje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Trajčevski</a:t>
                      </a: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13:45</a:t>
                      </a:r>
                      <a:endParaRPr lang="en-US" sz="1200" b="1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</a:tr>
              <a:tr h="461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</a:tr>
              <a:tr h="461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57491" marR="5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57491" marR="57491" marT="0" marB="0"/>
                </a:tc>
              </a:tr>
            </a:tbl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36713" y="731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49709" y="138280"/>
            <a:ext cx="1926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 e n d a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76" name="Picture 1" descr="Description: grb_tiv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71" y="6097766"/>
            <a:ext cx="513922" cy="5692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1" y="6153005"/>
            <a:ext cx="458417" cy="42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5-Point Star 7"/>
          <p:cNvSpPr/>
          <p:nvPr/>
        </p:nvSpPr>
        <p:spPr>
          <a:xfrm>
            <a:off x="4602163" y="762000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579936" y="5923611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879810" y="4299953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988514" y="2339926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52400" y="762000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866651" y="1165282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79812" y="2798714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649708" y="1220788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5988514" y="4332330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649710" y="3727182"/>
            <a:ext cx="503237" cy="45878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1293" y="1905000"/>
            <a:ext cx="8839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Bookman Old Style" pitchFamily="18" charset="0"/>
              </a:rPr>
              <a:t>Istraživanje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potvrđuje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nalaze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drugih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istraživanja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koja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sprovode</a:t>
            </a:r>
            <a:r>
              <a:rPr lang="en-US" dirty="0">
                <a:latin typeface="Bookman Old Style" pitchFamily="18" charset="0"/>
              </a:rPr>
              <a:t> u CG( </a:t>
            </a:r>
            <a:r>
              <a:rPr lang="en-US" dirty="0" err="1">
                <a:latin typeface="Bookman Old Style" pitchFamily="18" charset="0"/>
              </a:rPr>
              <a:t>Podgorica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Pljevla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Ulcinj</a:t>
            </a:r>
            <a:r>
              <a:rPr lang="en-US" dirty="0">
                <a:latin typeface="Bookman Old Style" pitchFamily="18" charset="0"/>
              </a:rPr>
              <a:t>)  u </a:t>
            </a:r>
            <a:r>
              <a:rPr lang="en-US" dirty="0" err="1">
                <a:latin typeface="Bookman Old Style" pitchFamily="18" charset="0"/>
              </a:rPr>
              <a:t>poslednjih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nekoliko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godina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koja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govore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dirty="0" err="1">
                <a:latin typeface="Bookman Old Style" pitchFamily="18" charset="0"/>
              </a:rPr>
              <a:t>percepcija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ubedljivo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najveća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oblasti</a:t>
            </a:r>
            <a:r>
              <a:rPr lang="en-US" dirty="0" smtClean="0">
                <a:latin typeface="Bookman Old Style" pitchFamily="18" charset="0"/>
              </a:rPr>
              <a:t>: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sr-Latn-ME" b="1" i="1" dirty="0" smtClean="0">
                <a:latin typeface="Bookman Old Style" pitchFamily="18" charset="0"/>
              </a:rPr>
              <a:t>- Z</a:t>
            </a:r>
            <a:r>
              <a:rPr lang="en-US" b="1" i="1" dirty="0" err="1" smtClean="0">
                <a:latin typeface="Bookman Old Style" pitchFamily="18" charset="0"/>
              </a:rPr>
              <a:t>dravstva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>
                <a:latin typeface="Bookman Old Style" pitchFamily="18" charset="0"/>
              </a:rPr>
              <a:t>– </a:t>
            </a:r>
            <a:r>
              <a:rPr lang="en-US" b="1" i="1" dirty="0" err="1">
                <a:latin typeface="Bookman Old Style" pitchFamily="18" charset="0"/>
              </a:rPr>
              <a:t>čak</a:t>
            </a:r>
            <a:r>
              <a:rPr lang="en-US" b="1" i="1" dirty="0">
                <a:latin typeface="Bookman Old Style" pitchFamily="18" charset="0"/>
              </a:rPr>
              <a:t> 32% </a:t>
            </a:r>
            <a:r>
              <a:rPr lang="en-US" b="1" i="1" dirty="0" err="1">
                <a:latin typeface="Bookman Old Style" pitchFamily="18" charset="0"/>
              </a:rPr>
              <a:t>ispitanika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misli</a:t>
            </a:r>
            <a:r>
              <a:rPr lang="en-US" b="1" i="1" dirty="0">
                <a:latin typeface="Bookman Old Style" pitchFamily="18" charset="0"/>
              </a:rPr>
              <a:t> da je to oblast u </a:t>
            </a:r>
            <a:r>
              <a:rPr lang="en-US" b="1" i="1" dirty="0" err="1">
                <a:latin typeface="Bookman Old Style" pitchFamily="18" charset="0"/>
              </a:rPr>
              <a:t>kojoj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trenutno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ima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najviše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korupcije</a:t>
            </a:r>
            <a:r>
              <a:rPr lang="en-US" b="1" i="1" dirty="0">
                <a:latin typeface="Bookman Old Style" pitchFamily="18" charset="0"/>
              </a:rPr>
              <a:t>. </a:t>
            </a:r>
            <a:endParaRPr lang="sr-Latn-ME" dirty="0">
              <a:latin typeface="Bookman Old Style" pitchFamily="18" charset="0"/>
            </a:endParaRP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Drugo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mjesto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</a:t>
            </a:r>
            <a:r>
              <a:rPr lang="en-US" dirty="0">
                <a:latin typeface="Bookman Old Style" pitchFamily="18" charset="0"/>
              </a:rPr>
              <a:t> 18% </a:t>
            </a:r>
            <a:r>
              <a:rPr lang="en-US" dirty="0" err="1">
                <a:latin typeface="Bookman Old Style" pitchFamily="18" charset="0"/>
              </a:rPr>
              <a:t>odgovora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dijela</a:t>
            </a:r>
            <a:r>
              <a:rPr lang="en-US" dirty="0">
                <a:latin typeface="Bookman Old Style" pitchFamily="18" charset="0"/>
              </a:rPr>
              <a:t>  </a:t>
            </a:r>
            <a:r>
              <a:rPr lang="en-US" dirty="0" err="1">
                <a:latin typeface="Bookman Old Style" pitchFamily="18" charset="0"/>
              </a:rPr>
              <a:t>politika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najširem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smislu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riječi</a:t>
            </a:r>
            <a:r>
              <a:rPr lang="en-US" dirty="0">
                <a:latin typeface="Bookman Old Style" pitchFamily="18" charset="0"/>
              </a:rPr>
              <a:t> (</a:t>
            </a:r>
            <a:r>
              <a:rPr lang="en-US" dirty="0" err="1">
                <a:latin typeface="Bookman Old Style" pitchFamily="18" charset="0"/>
              </a:rPr>
              <a:t>tu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nalaze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odgovori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političke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stranke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političari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slično</a:t>
            </a:r>
            <a:r>
              <a:rPr lang="en-US" dirty="0" smtClean="0">
                <a:latin typeface="Bookman Old Style" pitchFamily="18" charset="0"/>
              </a:rPr>
              <a:t>)</a:t>
            </a:r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smtClean="0">
                <a:latin typeface="Bookman Old Style" pitchFamily="18" charset="0"/>
              </a:rPr>
              <a:t>Na </a:t>
            </a:r>
            <a:r>
              <a:rPr lang="en-US" dirty="0" err="1">
                <a:latin typeface="Bookman Old Style" pitchFamily="18" charset="0"/>
              </a:rPr>
              <a:t>trećem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mjestu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15 % </a:t>
            </a:r>
            <a:r>
              <a:rPr lang="en-US" dirty="0" err="1">
                <a:latin typeface="Bookman Old Style" pitchFamily="18" charset="0"/>
              </a:rPr>
              <a:t>nalazise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Lokalna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samouprava</a:t>
            </a:r>
            <a:r>
              <a:rPr lang="en-US" dirty="0">
                <a:latin typeface="Bookman Old Style" pitchFamily="18" charset="0"/>
              </a:rPr>
              <a:t> , i </a:t>
            </a:r>
          </a:p>
          <a:p>
            <a:pPr lvl="0" algn="just"/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smtClean="0">
                <a:latin typeface="Bookman Old Style" pitchFamily="18" charset="0"/>
              </a:rPr>
              <a:t>Na </a:t>
            </a:r>
            <a:r>
              <a:rPr lang="sr-Latn-ME" dirty="0" smtClean="0">
                <a:latin typeface="Bookman Old Style" pitchFamily="18" charset="0"/>
              </a:rPr>
              <a:t>Četvrtom </a:t>
            </a:r>
            <a:r>
              <a:rPr lang="en-US" dirty="0" err="1" smtClean="0">
                <a:latin typeface="Bookman Old Style" pitchFamily="18" charset="0"/>
              </a:rPr>
              <a:t>mjestu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sa13% </a:t>
            </a:r>
            <a:r>
              <a:rPr lang="en-US" dirty="0" err="1">
                <a:latin typeface="Bookman Old Style" pitchFamily="18" charset="0"/>
              </a:rPr>
              <a:t>odgovora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nalazi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policija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sr-Latn-ME" dirty="0" smtClean="0">
              <a:latin typeface="Bookman Old Style" pitchFamily="18" charset="0"/>
            </a:endParaRPr>
          </a:p>
          <a:p>
            <a:pPr lvl="0"/>
            <a:endParaRPr lang="sr-Latn-ME" sz="2200" dirty="0" smtClean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88" y="838200"/>
            <a:ext cx="85344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10. U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kojoj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oblasti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našeg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lokalne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društvene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zajednice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prema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Vašem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mišljenju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ima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najviše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067" y="1600200"/>
            <a:ext cx="87606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Bookman Old Style" pitchFamily="18" charset="0"/>
              </a:rPr>
              <a:t>Lično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iskustvo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značajno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utiče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percepciju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korupcije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različitim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oblastima</a:t>
            </a:r>
            <a:r>
              <a:rPr lang="en-US" b="1" dirty="0">
                <a:latin typeface="Bookman Old Style" pitchFamily="18" charset="0"/>
              </a:rPr>
              <a:t>. </a:t>
            </a:r>
            <a:endParaRPr lang="sr-Latn-ME" b="1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U </a:t>
            </a:r>
            <a:r>
              <a:rPr lang="en-US" dirty="0">
                <a:latin typeface="Bookman Old Style" pitchFamily="18" charset="0"/>
              </a:rPr>
              <a:t>tom </a:t>
            </a:r>
            <a:r>
              <a:rPr lang="en-US" dirty="0" err="1">
                <a:latin typeface="Bookman Old Style" pitchFamily="18" charset="0"/>
              </a:rPr>
              <a:t>smislu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zdravstvo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može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reći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nije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samo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najkorumpiranija</a:t>
            </a:r>
            <a:r>
              <a:rPr lang="en-US" dirty="0">
                <a:latin typeface="Bookman Old Style" pitchFamily="18" charset="0"/>
              </a:rPr>
              <a:t> oblast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nivou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percepcije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već</a:t>
            </a:r>
            <a:r>
              <a:rPr lang="en-US" dirty="0">
                <a:latin typeface="Bookman Old Style" pitchFamily="18" charset="0"/>
              </a:rPr>
              <a:t> i „</a:t>
            </a:r>
            <a:r>
              <a:rPr lang="en-US" dirty="0" err="1">
                <a:latin typeface="Bookman Old Style" pitchFamily="18" charset="0"/>
              </a:rPr>
              <a:t>realno</a:t>
            </a:r>
            <a:r>
              <a:rPr lang="en-US" dirty="0" smtClean="0">
                <a:latin typeface="Bookman Old Style" pitchFamily="18" charset="0"/>
              </a:rPr>
              <a:t>“,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sr-Latn-ME" dirty="0" smtClean="0">
                <a:latin typeface="Bookman Old Style" pitchFamily="18" charset="0"/>
              </a:rPr>
              <a:t>N</a:t>
            </a:r>
            <a:r>
              <a:rPr lang="en-US" dirty="0" err="1" smtClean="0">
                <a:latin typeface="Bookman Old Style" pitchFamily="18" charset="0"/>
              </a:rPr>
              <a:t>ajveći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broj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izjavili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dali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mito</a:t>
            </a:r>
            <a:r>
              <a:rPr lang="en-US" dirty="0">
                <a:latin typeface="Bookman Old Style" pitchFamily="18" charset="0"/>
              </a:rPr>
              <a:t>, to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učinili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zdravstvenoj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46</a:t>
            </a:r>
            <a:r>
              <a:rPr lang="en-US" b="1" dirty="0" smtClean="0">
                <a:latin typeface="Bookman Old Style" pitchFamily="18" charset="0"/>
              </a:rPr>
              <a:t>%</a:t>
            </a:r>
            <a:r>
              <a:rPr lang="sr-Latn-ME" b="1" dirty="0" smtClean="0">
                <a:latin typeface="Bookman Old Style" pitchFamily="18" charset="0"/>
              </a:rPr>
              <a:t> (</a:t>
            </a:r>
            <a:r>
              <a:rPr lang="sr-Latn-ME" dirty="0" smtClean="0">
                <a:latin typeface="Bookman Old Style" pitchFamily="18" charset="0"/>
              </a:rPr>
              <a:t>Ljekaru, medicinskoj sestri </a:t>
            </a:r>
            <a:r>
              <a:rPr lang="sr-Latn-ME" b="1" dirty="0" smtClean="0">
                <a:latin typeface="Bookman Old Style" pitchFamily="18" charset="0"/>
              </a:rPr>
              <a:t>) </a:t>
            </a:r>
          </a:p>
          <a:p>
            <a:pPr algn="just"/>
            <a:endParaRPr lang="sr-Latn-ME" b="1" dirty="0" smtClean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sr-Latn-ME" dirty="0" smtClean="0">
                <a:latin typeface="Bookman Old Style" pitchFamily="18" charset="0"/>
              </a:rPr>
              <a:t>Policajcu, službeniku, inspektoru, učitelju-profesoriu po 7%,</a:t>
            </a:r>
          </a:p>
          <a:p>
            <a:pPr algn="just"/>
            <a:endParaRPr lang="sr-Latn-ME" b="1" dirty="0">
              <a:latin typeface="Bookman Old Style" pitchFamily="18" charset="0"/>
            </a:endParaRPr>
          </a:p>
          <a:p>
            <a:pPr algn="just"/>
            <a:r>
              <a:rPr lang="sr-Latn-ME" b="1" dirty="0" smtClean="0">
                <a:latin typeface="Bookman Old Style" pitchFamily="18" charset="0"/>
              </a:rPr>
              <a:t>- </a:t>
            </a:r>
            <a:r>
              <a:rPr lang="sr-Latn-ME" dirty="0" smtClean="0">
                <a:latin typeface="Bookman Old Style" pitchFamily="18" charset="0"/>
              </a:rPr>
              <a:t>Dok nekom drugom 35% ,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73914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11.-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Kome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ste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dali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mito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sr-Latn-ME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79248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12. Kome je neko Vama blizak dao mito?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1443841"/>
            <a:ext cx="8458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Bookman Old Style" pitchFamily="18" charset="0"/>
              </a:rPr>
              <a:t>Nalaz o tome kome su ispitaniku najbliže osobe iz okruženja davale mito, vrlo je sličan podatku kome je ispitanik lično dao mito – na ubedljivom prvom </a:t>
            </a:r>
            <a:r>
              <a:rPr lang="hr-HR" b="1" dirty="0" smtClean="0">
                <a:latin typeface="Bookman Old Style" pitchFamily="18" charset="0"/>
              </a:rPr>
              <a:t>mjestu </a:t>
            </a:r>
            <a:r>
              <a:rPr lang="hr-HR" b="1" dirty="0">
                <a:latin typeface="Bookman Old Style" pitchFamily="18" charset="0"/>
              </a:rPr>
              <a:t>se nalaze :</a:t>
            </a:r>
            <a:endParaRPr lang="en-US" dirty="0">
              <a:latin typeface="Bookman Old Style" pitchFamily="18" charset="0"/>
            </a:endParaRPr>
          </a:p>
          <a:p>
            <a:pPr lvl="0" algn="just"/>
            <a:endParaRPr lang="hr-HR" dirty="0" smtClean="0">
              <a:latin typeface="Bookman Old Style" pitchFamily="18" charset="0"/>
            </a:endParaRPr>
          </a:p>
          <a:p>
            <a:pPr lvl="0" algn="just"/>
            <a:r>
              <a:rPr lang="hr-HR" dirty="0" smtClean="0">
                <a:latin typeface="Bookman Old Style" pitchFamily="18" charset="0"/>
              </a:rPr>
              <a:t>- zdravstveni </a:t>
            </a:r>
            <a:r>
              <a:rPr lang="hr-HR" dirty="0">
                <a:latin typeface="Bookman Old Style" pitchFamily="18" charset="0"/>
              </a:rPr>
              <a:t>radnici (50%) ,</a:t>
            </a:r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>
                <a:latin typeface="Bookman Old Style" pitchFamily="18" charset="0"/>
              </a:rPr>
              <a:t> </a:t>
            </a:r>
            <a:r>
              <a:rPr lang="hr-HR" dirty="0" smtClean="0">
                <a:latin typeface="Bookman Old Style" pitchFamily="18" charset="0"/>
              </a:rPr>
              <a:t>- a </a:t>
            </a:r>
            <a:r>
              <a:rPr lang="hr-HR" dirty="0">
                <a:latin typeface="Bookman Old Style" pitchFamily="18" charset="0"/>
              </a:rPr>
              <a:t>potom policajci (21%) . 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dirty="0">
                <a:latin typeface="Bookman Old Style" pitchFamily="18" charset="0"/>
              </a:rPr>
              <a:t> 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dirty="0">
                <a:latin typeface="Bookman Old Style" pitchFamily="18" charset="0"/>
              </a:rPr>
              <a:t>U korpusu odgovora na ovo pitanje, statistički se značajnije pojavljuju još nek grupe, kojih nije bilo u pitanju o ličnom iskustvu sa korupcijom, kao što su funkcioner opštine, političari, </a:t>
            </a:r>
            <a:r>
              <a:rPr lang="hr-HR" dirty="0" smtClean="0">
                <a:latin typeface="Bookman Old Style" pitchFamily="18" charset="0"/>
              </a:rPr>
              <a:t>inspektori.</a:t>
            </a:r>
            <a:endParaRPr lang="en-US" dirty="0">
              <a:latin typeface="Bookman Old Style" pitchFamily="18" charset="0"/>
            </a:endParaRPr>
          </a:p>
          <a:p>
            <a:r>
              <a:rPr lang="en-US" sz="2200" b="1" dirty="0">
                <a:latin typeface="Bookman Old Style" pitchFamily="18" charset="0"/>
              </a:rPr>
              <a:t> </a:t>
            </a:r>
            <a:endParaRPr lang="en-US" sz="2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5800"/>
            <a:ext cx="82296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ME" sz="2400" b="1" dirty="0" smtClean="0">
                <a:solidFill>
                  <a:srgbClr val="FFC000"/>
                </a:solidFill>
                <a:latin typeface="Bookman Old Style" pitchFamily="18" charset="0"/>
              </a:rPr>
              <a:t>III.- </a:t>
            </a:r>
            <a:r>
              <a:rPr lang="en-US" sz="2400" b="1" dirty="0" err="1" smtClean="0">
                <a:solidFill>
                  <a:srgbClr val="FFC000"/>
                </a:solidFill>
                <a:latin typeface="Bookman Old Style" pitchFamily="18" charset="0"/>
              </a:rPr>
              <a:t>Metode</a:t>
            </a:r>
            <a:r>
              <a:rPr lang="en-US" sz="24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borbe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protiv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endParaRPr lang="en-US" sz="24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1582341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Bookman Old Style" pitchFamily="18" charset="0"/>
              </a:rPr>
              <a:t>Pitanja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iz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oblasti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metoda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borbe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značajna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jer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govore</a:t>
            </a:r>
            <a:r>
              <a:rPr lang="en-US" dirty="0">
                <a:latin typeface="Bookman Old Style" pitchFamily="18" charset="0"/>
              </a:rPr>
              <a:t> o </a:t>
            </a:r>
            <a:r>
              <a:rPr lang="en-US" dirty="0" err="1">
                <a:latin typeface="Bookman Old Style" pitchFamily="18" charset="0"/>
              </a:rPr>
              <a:t>stepenu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podrške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metode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mogu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kod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Ono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misle</a:t>
            </a:r>
            <a:r>
              <a:rPr lang="en-US" dirty="0">
                <a:latin typeface="Bookman Old Style" pitchFamily="18" charset="0"/>
              </a:rPr>
              <a:t> o </a:t>
            </a:r>
            <a:r>
              <a:rPr lang="en-US" dirty="0" err="1">
                <a:latin typeface="Bookman Old Style" pitchFamily="18" charset="0"/>
              </a:rPr>
              <a:t>načinima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koje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treba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boriti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ne </a:t>
            </a:r>
            <a:r>
              <a:rPr lang="en-US" dirty="0" err="1">
                <a:latin typeface="Bookman Old Style" pitchFamily="18" charset="0"/>
              </a:rPr>
              <a:t>mora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nije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uvjek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primenljivo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realno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stanovišta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objektivnih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okolnosti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aktuelnog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konteksta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ali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važno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imati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vidu</a:t>
            </a:r>
            <a:r>
              <a:rPr lang="en-US" dirty="0">
                <a:latin typeface="Bookman Old Style" pitchFamily="18" charset="0"/>
              </a:rPr>
              <a:t> ta </a:t>
            </a:r>
            <a:r>
              <a:rPr lang="en-US" dirty="0" err="1">
                <a:latin typeface="Bookman Old Style" pitchFamily="18" charset="0"/>
              </a:rPr>
              <a:t>mišljenja,da</a:t>
            </a:r>
            <a:r>
              <a:rPr lang="en-US" dirty="0">
                <a:latin typeface="Bookman Old Style" pitchFamily="18" charset="0"/>
              </a:rPr>
              <a:t> se ne bi </a:t>
            </a:r>
            <a:r>
              <a:rPr lang="en-US" dirty="0" err="1">
                <a:latin typeface="Bookman Old Style" pitchFamily="18" charset="0"/>
              </a:rPr>
              <a:t>išlo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potpuno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suprotnim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tragom</a:t>
            </a:r>
            <a:r>
              <a:rPr lang="en-US" dirty="0">
                <a:latin typeface="Bookman Old Style" pitchFamily="18" charset="0"/>
              </a:rPr>
              <a:t> od </a:t>
            </a:r>
            <a:r>
              <a:rPr lang="en-US" dirty="0" err="1">
                <a:latin typeface="Bookman Old Style" pitchFamily="18" charset="0"/>
              </a:rPr>
              <a:t>njih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kako</a:t>
            </a:r>
            <a:r>
              <a:rPr lang="en-US" dirty="0">
                <a:latin typeface="Bookman Old Style" pitchFamily="18" charset="0"/>
              </a:rPr>
              <a:t> bi se </a:t>
            </a:r>
            <a:r>
              <a:rPr lang="en-US" dirty="0" err="1">
                <a:latin typeface="Bookman Old Style" pitchFamily="18" charset="0"/>
              </a:rPr>
              <a:t>građanima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predstavilo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način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to </a:t>
            </a:r>
            <a:r>
              <a:rPr lang="en-US" dirty="0" err="1">
                <a:latin typeface="Bookman Old Style" pitchFamily="18" charset="0"/>
              </a:rPr>
              <a:t>mogu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najbolje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razumeju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sz="2400" b="1" dirty="0">
                <a:latin typeface="Bookman Old Style" pitchFamily="18" charset="0"/>
              </a:rPr>
              <a:t> </a:t>
            </a:r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895" y="874846"/>
            <a:ext cx="7924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13.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Šta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je,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prema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Vašem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mišljenju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,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bolji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metod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za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borbu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protiv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1895" y="2057400"/>
            <a:ext cx="86273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Bookman Old Style" pitchFamily="18" charset="0"/>
              </a:rPr>
              <a:t>Građani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prepoznali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prevenciju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efikasniju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metodu</a:t>
            </a:r>
            <a:r>
              <a:rPr lang="en-US" dirty="0">
                <a:latin typeface="Bookman Old Style" pitchFamily="18" charset="0"/>
              </a:rPr>
              <a:t> od </a:t>
            </a:r>
            <a:r>
              <a:rPr lang="en-US" dirty="0" err="1">
                <a:latin typeface="Bookman Old Style" pitchFamily="18" charset="0"/>
              </a:rPr>
              <a:t>represije</a:t>
            </a:r>
            <a:r>
              <a:rPr lang="en-US" dirty="0">
                <a:latin typeface="Bookman Old Style" pitchFamily="18" charset="0"/>
              </a:rPr>
              <a:t>  –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pitanje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šta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bolji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efikasniji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metod</a:t>
            </a:r>
            <a:r>
              <a:rPr lang="en-US" dirty="0">
                <a:latin typeface="Bookman Old Style" pitchFamily="18" charset="0"/>
              </a:rPr>
              <a:t> (ne i </a:t>
            </a:r>
            <a:r>
              <a:rPr lang="en-US" dirty="0" err="1">
                <a:latin typeface="Bookman Old Style" pitchFamily="18" charset="0"/>
              </a:rPr>
              <a:t>jedini</a:t>
            </a:r>
            <a:r>
              <a:rPr lang="en-US" dirty="0">
                <a:latin typeface="Bookman Old Style" pitchFamily="18" charset="0"/>
              </a:rPr>
              <a:t>), </a:t>
            </a:r>
            <a:endParaRPr lang="sr-Latn-ME" dirty="0" smtClean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dirty="0" smtClean="0">
                <a:latin typeface="Bookman Old Style" pitchFamily="18" charset="0"/>
              </a:rPr>
              <a:t>55</a:t>
            </a:r>
            <a:r>
              <a:rPr lang="en-US" dirty="0">
                <a:latin typeface="Bookman Old Style" pitchFamily="18" charset="0"/>
              </a:rPr>
              <a:t>% </a:t>
            </a:r>
            <a:r>
              <a:rPr lang="en-US" dirty="0" err="1">
                <a:latin typeface="Bookman Old Style" pitchFamily="18" charset="0"/>
              </a:rPr>
              <a:t>ispitanika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da je to </a:t>
            </a:r>
            <a:r>
              <a:rPr lang="en-US" dirty="0" err="1">
                <a:latin typeface="Bookman Old Style" pitchFamily="18" charset="0"/>
              </a:rPr>
              <a:t>prevencija</a:t>
            </a:r>
            <a:r>
              <a:rPr lang="en-US" dirty="0">
                <a:latin typeface="Bookman Old Style" pitchFamily="18" charset="0"/>
              </a:rPr>
              <a:t> 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otklanjanje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uzroka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pre </a:t>
            </a:r>
            <a:r>
              <a:rPr lang="en-US" dirty="0" err="1">
                <a:latin typeface="Bookman Old Style" pitchFamily="18" charset="0"/>
              </a:rPr>
              <a:t>nego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nastane</a:t>
            </a:r>
            <a:r>
              <a:rPr lang="en-US" dirty="0">
                <a:latin typeface="Bookman Old Style" pitchFamily="18" charset="0"/>
              </a:rPr>
              <a:t>, </a:t>
            </a:r>
            <a:endParaRPr lang="sr-Latn-ME" dirty="0" smtClean="0">
              <a:latin typeface="Bookman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dirty="0" err="1" smtClean="0">
                <a:latin typeface="Bookman Old Style" pitchFamily="18" charset="0"/>
              </a:rPr>
              <a:t>dok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je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41% </a:t>
            </a:r>
            <a:r>
              <a:rPr lang="en-US" dirty="0" err="1">
                <a:latin typeface="Bookman Old Style" pitchFamily="18" charset="0"/>
              </a:rPr>
              <a:t>ispitanika</a:t>
            </a:r>
            <a:r>
              <a:rPr lang="en-US" dirty="0">
                <a:latin typeface="Bookman Old Style" pitchFamily="18" charset="0"/>
              </a:rPr>
              <a:t> to </a:t>
            </a:r>
            <a:r>
              <a:rPr lang="en-US" dirty="0" err="1">
                <a:latin typeface="Bookman Old Style" pitchFamily="18" charset="0"/>
              </a:rPr>
              <a:t>kažanjavanje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počinioca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b="1" dirty="0" smtClean="0">
                <a:latin typeface="Bookman Old Style" pitchFamily="18" charset="0"/>
              </a:rPr>
              <a:t>To </a:t>
            </a:r>
            <a:r>
              <a:rPr lang="en-US" b="1" dirty="0" err="1">
                <a:latin typeface="Bookman Old Style" pitchFamily="18" charset="0"/>
              </a:rPr>
              <a:t>su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potvrdila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sr-Latn-ME" b="1" dirty="0" smtClean="0">
                <a:latin typeface="Bookman Old Style" pitchFamily="18" charset="0"/>
              </a:rPr>
              <a:t>i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neka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druga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istraživanja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i="1" dirty="0">
                <a:latin typeface="Bookman Old Style" pitchFamily="18" charset="0"/>
              </a:rPr>
              <a:t>,</a:t>
            </a:r>
            <a:r>
              <a:rPr lang="en-US" b="1" i="1" dirty="0" err="1">
                <a:latin typeface="Bookman Old Style" pitchFamily="18" charset="0"/>
              </a:rPr>
              <a:t>za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predstavnike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organa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javne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vlasti</a:t>
            </a:r>
            <a:r>
              <a:rPr lang="en-US" b="1" i="1" dirty="0">
                <a:latin typeface="Bookman Old Style" pitchFamily="18" charset="0"/>
              </a:rPr>
              <a:t>, </a:t>
            </a:r>
            <a:r>
              <a:rPr lang="en-US" b="1" i="1" dirty="0" err="1">
                <a:latin typeface="Bookman Old Style" pitchFamily="18" charset="0"/>
              </a:rPr>
              <a:t>civilnog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društva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medija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prevencija</a:t>
            </a:r>
            <a:r>
              <a:rPr lang="en-US" b="1" i="1" dirty="0">
                <a:latin typeface="Bookman Old Style" pitchFamily="18" charset="0"/>
              </a:rPr>
              <a:t> je </a:t>
            </a:r>
            <a:r>
              <a:rPr lang="en-US" b="1" i="1" dirty="0" err="1">
                <a:latin typeface="Bookman Old Style" pitchFamily="18" charset="0"/>
              </a:rPr>
              <a:t>važnija</a:t>
            </a:r>
            <a:r>
              <a:rPr lang="en-US" b="1" i="1" dirty="0">
                <a:latin typeface="Bookman Old Style" pitchFamily="18" charset="0"/>
              </a:rPr>
              <a:t> od </a:t>
            </a:r>
            <a:r>
              <a:rPr lang="en-US" b="1" i="1" dirty="0" err="1">
                <a:latin typeface="Bookman Old Style" pitchFamily="18" charset="0"/>
              </a:rPr>
              <a:t>represije</a:t>
            </a:r>
            <a:r>
              <a:rPr lang="en-US" b="1" i="1" dirty="0">
                <a:latin typeface="Bookman Old Style" pitchFamily="18" charset="0"/>
              </a:rPr>
              <a:t>.</a:t>
            </a:r>
            <a:endParaRPr lang="en-US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772" y="654844"/>
            <a:ext cx="8001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14 Da li se slažete ili ne sa sledećim tvrdnjama</a:t>
            </a:r>
            <a:r>
              <a:rPr lang="hr-HR" sz="24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4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2845" y="1305342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Bookman Old Style" pitchFamily="18" charset="0"/>
              </a:rPr>
              <a:t>Istraživanje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pokazalo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visok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stepen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saglasnosti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kod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gradjana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kada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pitanju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sistema</a:t>
            </a:r>
            <a:r>
              <a:rPr lang="en-US" dirty="0">
                <a:latin typeface="Bookman Old Style" pitchFamily="18" charset="0"/>
              </a:rPr>
              <a:t> , </a:t>
            </a:r>
            <a:r>
              <a:rPr lang="en-US" dirty="0" err="1">
                <a:latin typeface="Bookman Old Style" pitchFamily="18" charset="0"/>
              </a:rPr>
              <a:t>tako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svaka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podjednako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treba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bude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odgovorna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sprečavanje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borbu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“u </a:t>
            </a:r>
            <a:r>
              <a:rPr lang="en-US" dirty="0" err="1">
                <a:latin typeface="Bookman Old Style" pitchFamily="18" charset="0"/>
              </a:rPr>
              <a:t>svojim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redovima</a:t>
            </a:r>
            <a:r>
              <a:rPr lang="en-US" dirty="0">
                <a:latin typeface="Bookman Old Style" pitchFamily="18" charset="0"/>
              </a:rPr>
              <a:t>(95%);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sr-Latn-ME" dirty="0" smtClean="0">
                <a:latin typeface="Bookman Old Style" pitchFamily="18" charset="0"/>
              </a:rPr>
              <a:t>I</a:t>
            </a:r>
            <a:r>
              <a:rPr lang="en-US" dirty="0" err="1" smtClean="0">
                <a:latin typeface="Bookman Old Style" pitchFamily="18" charset="0"/>
              </a:rPr>
              <a:t>stovremeno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gradjani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smatraju</a:t>
            </a:r>
            <a:r>
              <a:rPr lang="en-US" dirty="0">
                <a:latin typeface="Bookman Old Style" pitchFamily="18" charset="0"/>
              </a:rPr>
              <a:t> da u </a:t>
            </a:r>
            <a:r>
              <a:rPr lang="en-US" dirty="0" err="1">
                <a:latin typeface="Bookman Old Style" pitchFamily="18" charset="0"/>
              </a:rPr>
              <a:t>borbi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saradnje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koordinacije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između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različitih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institucija</a:t>
            </a:r>
            <a:r>
              <a:rPr lang="en-US" dirty="0">
                <a:latin typeface="Bookman Old Style" pitchFamily="18" charset="0"/>
              </a:rPr>
              <a:t> (80%) , </a:t>
            </a:r>
            <a:r>
              <a:rPr lang="en-US" dirty="0" err="1">
                <a:latin typeface="Bookman Old Style" pitchFamily="18" charset="0"/>
              </a:rPr>
              <a:t>takodje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kada</a:t>
            </a:r>
            <a:r>
              <a:rPr lang="en-US" dirty="0">
                <a:latin typeface="Bookman Old Style" pitchFamily="18" charset="0"/>
              </a:rPr>
              <a:t> je u </a:t>
            </a:r>
            <a:r>
              <a:rPr lang="en-US" dirty="0" err="1">
                <a:latin typeface="Bookman Old Style" pitchFamily="18" charset="0"/>
              </a:rPr>
              <a:t>pitanju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odgovornost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institucija</a:t>
            </a:r>
            <a:r>
              <a:rPr lang="en-US" dirty="0">
                <a:latin typeface="Bookman Old Style" pitchFamily="18" charset="0"/>
              </a:rPr>
              <a:t> , </a:t>
            </a:r>
            <a:r>
              <a:rPr lang="en-US" dirty="0" err="1">
                <a:latin typeface="Bookman Old Style" pitchFamily="18" charset="0"/>
              </a:rPr>
              <a:t>svaka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institucija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podjednako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treba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bude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odgovorna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sprečavanje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borbu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“u </a:t>
            </a:r>
            <a:r>
              <a:rPr lang="en-US" dirty="0" err="1">
                <a:latin typeface="Bookman Old Style" pitchFamily="18" charset="0"/>
              </a:rPr>
              <a:t>svojim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redovima</a:t>
            </a:r>
            <a:r>
              <a:rPr lang="en-US" dirty="0">
                <a:latin typeface="Bookman Old Style" pitchFamily="18" charset="0"/>
              </a:rPr>
              <a:t>”(79</a:t>
            </a:r>
            <a:r>
              <a:rPr lang="en-US" dirty="0" smtClean="0">
                <a:latin typeface="Bookman Old Style" pitchFamily="18" charset="0"/>
              </a:rPr>
              <a:t>%).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772" y="5121771"/>
            <a:ext cx="81938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Bookman Old Style" pitchFamily="18" charset="0"/>
              </a:rPr>
              <a:t>Da se </a:t>
            </a:r>
            <a:r>
              <a:rPr lang="en-US" b="1" dirty="0" err="1">
                <a:latin typeface="Bookman Old Style" pitchFamily="18" charset="0"/>
              </a:rPr>
              <a:t>korupcija</a:t>
            </a:r>
            <a:r>
              <a:rPr lang="en-US" b="1" dirty="0">
                <a:latin typeface="Bookman Old Style" pitchFamily="18" charset="0"/>
              </a:rPr>
              <a:t>  </a:t>
            </a:r>
            <a:r>
              <a:rPr lang="en-US" b="1" dirty="0" err="1">
                <a:latin typeface="Bookman Old Style" pitchFamily="18" charset="0"/>
              </a:rPr>
              <a:t>može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iskoreniti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samo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otklanjanjem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njenih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uzroka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smatra</a:t>
            </a:r>
            <a:r>
              <a:rPr lang="en-US" b="1" dirty="0">
                <a:latin typeface="Bookman Old Style" pitchFamily="18" charset="0"/>
              </a:rPr>
              <a:t> (65%) </a:t>
            </a:r>
            <a:r>
              <a:rPr lang="en-US" b="1" dirty="0" err="1">
                <a:latin typeface="Bookman Old Style" pitchFamily="18" charset="0"/>
              </a:rPr>
              <a:t>gradjana,ali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veoma</a:t>
            </a:r>
            <a:r>
              <a:rPr lang="en-US" b="1" dirty="0">
                <a:latin typeface="Bookman Old Style" pitchFamily="18" charset="0"/>
              </a:rPr>
              <a:t> je </a:t>
            </a:r>
            <a:r>
              <a:rPr lang="en-US" b="1" dirty="0" err="1">
                <a:latin typeface="Bookman Old Style" pitchFamily="18" charset="0"/>
              </a:rPr>
              <a:t>upozoravajući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stav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gradjana</a:t>
            </a:r>
            <a:r>
              <a:rPr lang="en-US" b="1" dirty="0">
                <a:latin typeface="Bookman Old Style" pitchFamily="18" charset="0"/>
              </a:rPr>
              <a:t> da u CG ne </a:t>
            </a:r>
            <a:r>
              <a:rPr lang="en-US" b="1" dirty="0" err="1">
                <a:latin typeface="Bookman Old Style" pitchFamily="18" charset="0"/>
              </a:rPr>
              <a:t>postoji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volja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za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pravim</a:t>
            </a:r>
            <a:r>
              <a:rPr lang="en-US" b="1" dirty="0">
                <a:latin typeface="Bookman Old Style" pitchFamily="18" charset="0"/>
              </a:rPr>
              <a:t> i </a:t>
            </a:r>
            <a:r>
              <a:rPr lang="en-US" b="1" dirty="0" err="1">
                <a:latin typeface="Bookman Old Style" pitchFamily="18" charset="0"/>
              </a:rPr>
              <a:t>efikasnim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iskorenjivanjem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korupcije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smatra</a:t>
            </a:r>
            <a:r>
              <a:rPr lang="en-US" b="1" dirty="0">
                <a:latin typeface="Bookman Old Style" pitchFamily="18" charset="0"/>
              </a:rPr>
              <a:t> (88%) </a:t>
            </a:r>
            <a:r>
              <a:rPr lang="en-US" b="1" dirty="0" err="1">
                <a:latin typeface="Bookman Old Style" pitchFamily="18" charset="0"/>
              </a:rPr>
              <a:t>gradjana</a:t>
            </a:r>
            <a:r>
              <a:rPr lang="en-US" b="1" dirty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654844"/>
            <a:ext cx="84582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15.Koliko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sledeće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institucije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doprinose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borbi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protiv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200" b="1" dirty="0" smtClean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294" y="1676400"/>
            <a:ext cx="86273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latin typeface="Bookman Old Style" pitchFamily="18" charset="0"/>
              </a:rPr>
              <a:t>Generalno</a:t>
            </a:r>
            <a:r>
              <a:rPr lang="en-US" b="1" dirty="0">
                <a:latin typeface="Bookman Old Style" pitchFamily="18" charset="0"/>
              </a:rPr>
              <a:t>, </a:t>
            </a:r>
            <a:r>
              <a:rPr lang="en-US" b="1" dirty="0" err="1">
                <a:latin typeface="Bookman Old Style" pitchFamily="18" charset="0"/>
              </a:rPr>
              <a:t>građani</a:t>
            </a:r>
            <a:r>
              <a:rPr lang="en-US" b="1" dirty="0">
                <a:latin typeface="Bookman Old Style" pitchFamily="18" charset="0"/>
              </a:rPr>
              <a:t> ne </a:t>
            </a:r>
            <a:r>
              <a:rPr lang="en-US" b="1" dirty="0" err="1">
                <a:latin typeface="Bookman Old Style" pitchFamily="18" charset="0"/>
              </a:rPr>
              <a:t>veruju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previše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institucijama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kada</a:t>
            </a:r>
            <a:r>
              <a:rPr lang="en-US" b="1" dirty="0">
                <a:latin typeface="Bookman Old Style" pitchFamily="18" charset="0"/>
              </a:rPr>
              <a:t> je </a:t>
            </a:r>
            <a:r>
              <a:rPr lang="en-US" b="1" dirty="0" err="1">
                <a:latin typeface="Bookman Old Style" pitchFamily="18" charset="0"/>
              </a:rPr>
              <a:t>reč</a:t>
            </a:r>
            <a:r>
              <a:rPr lang="en-US" b="1" dirty="0">
                <a:latin typeface="Bookman Old Style" pitchFamily="18" charset="0"/>
              </a:rPr>
              <a:t> o </a:t>
            </a:r>
            <a:r>
              <a:rPr lang="en-US" b="1" dirty="0" err="1">
                <a:latin typeface="Bookman Old Style" pitchFamily="18" charset="0"/>
              </a:rPr>
              <a:t>nastojanjima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borbi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protiv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korupcije</a:t>
            </a:r>
            <a:r>
              <a:rPr lang="en-US" b="1" dirty="0">
                <a:latin typeface="Bookman Old Style" pitchFamily="18" charset="0"/>
              </a:rPr>
              <a:t>:</a:t>
            </a: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Sudovi</a:t>
            </a:r>
            <a:r>
              <a:rPr lang="en-US" dirty="0">
                <a:latin typeface="Bookman Old Style" pitchFamily="18" charset="0"/>
              </a:rPr>
              <a:t> 12% , </a:t>
            </a: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Tužilaštvu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15%, </a:t>
            </a: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Policiji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25%,</a:t>
            </a:r>
          </a:p>
          <a:p>
            <a:pPr lvl="0" algn="just"/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smtClean="0">
                <a:latin typeface="Bookman Old Style" pitchFamily="18" charset="0"/>
              </a:rPr>
              <a:t>ASK </a:t>
            </a:r>
            <a:r>
              <a:rPr lang="en-US" dirty="0">
                <a:latin typeface="Bookman Old Style" pitchFamily="18" charset="0"/>
              </a:rPr>
              <a:t>21%, </a:t>
            </a:r>
          </a:p>
          <a:p>
            <a:pPr lvl="0" algn="just"/>
            <a:r>
              <a:rPr lang="en-US" dirty="0">
                <a:latin typeface="Bookman Old Style" pitchFamily="18" charset="0"/>
              </a:rPr>
              <a:t> </a:t>
            </a:r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ali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DA </a:t>
            </a:r>
            <a:r>
              <a:rPr lang="en-US" dirty="0" err="1">
                <a:latin typeface="Bookman Old Style" pitchFamily="18" charset="0"/>
              </a:rPr>
              <a:t>civilnom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sektoru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65%</a:t>
            </a:r>
            <a:r>
              <a:rPr lang="en-US" dirty="0">
                <a:latin typeface="Bookman Old Style" pitchFamily="18" charset="0"/>
              </a:rPr>
              <a:t>,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Najmanje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povjerenja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najmanje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zasluga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borbi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pripisuju</a:t>
            </a:r>
            <a:r>
              <a:rPr lang="en-US" dirty="0">
                <a:latin typeface="Bookman Old Style" pitchFamily="18" charset="0"/>
              </a:rPr>
              <a:t> :</a:t>
            </a: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sudovima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12%, </a:t>
            </a: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Potom</a:t>
            </a:r>
            <a:r>
              <a:rPr lang="sr-Latn-ME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tužilaštvu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15</a:t>
            </a:r>
            <a:r>
              <a:rPr lang="en-US" dirty="0" smtClean="0">
                <a:latin typeface="Bookman Old Style" pitchFamily="18" charset="0"/>
              </a:rPr>
              <a:t>%.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b="1" i="1" dirty="0" err="1">
                <a:latin typeface="Bookman Old Style" pitchFamily="18" charset="0"/>
              </a:rPr>
              <a:t>Takodje</a:t>
            </a:r>
            <a:r>
              <a:rPr lang="en-US" b="1" i="1" dirty="0">
                <a:latin typeface="Bookman Old Style" pitchFamily="18" charset="0"/>
              </a:rPr>
              <a:t> ne vide da </a:t>
            </a:r>
            <a:r>
              <a:rPr lang="en-US" b="1" i="1" dirty="0" err="1">
                <a:latin typeface="Bookman Old Style" pitchFamily="18" charset="0"/>
              </a:rPr>
              <a:t>postoji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saradnja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izmedju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institucija</a:t>
            </a:r>
            <a:r>
              <a:rPr lang="en-US" b="1" i="1" dirty="0">
                <a:latin typeface="Bookman Old Style" pitchFamily="18" charset="0"/>
              </a:rPr>
              <a:t> ne 60%. </a:t>
            </a:r>
          </a:p>
          <a:p>
            <a:r>
              <a:rPr lang="en-US" sz="2200" dirty="0">
                <a:latin typeface="Bookman Old Style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05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78486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16. Da li i u kojoj meri sledeće oblasti imaju uticaja na borbu protiv korupcije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" y="1563093"/>
            <a:ext cx="883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Bookman Old Style" pitchFamily="18" charset="0"/>
              </a:rPr>
              <a:t>Prema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mišljenju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gradjana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oblasti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imaju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uticaja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borbu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protiv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korupcije</a:t>
            </a:r>
            <a:r>
              <a:rPr lang="en-US" b="1" dirty="0">
                <a:latin typeface="Bookman Old Style" pitchFamily="18" charset="0"/>
              </a:rPr>
              <a:t> :</a:t>
            </a:r>
            <a:endParaRPr lang="en-US" dirty="0">
              <a:latin typeface="Bookman Old Style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en-US" dirty="0" err="1" smtClean="0">
                <a:latin typeface="Bookman Old Style" pitchFamily="18" charset="0"/>
              </a:rPr>
              <a:t>sprovođenje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Strategije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borbu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protiv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najveća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sr-Latn-ME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ocjena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3 (48</a:t>
            </a:r>
            <a:r>
              <a:rPr lang="en-US" dirty="0" smtClean="0">
                <a:latin typeface="Bookman Old Style" pitchFamily="18" charset="0"/>
              </a:rPr>
              <a:t>%)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Kontrola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finansiranja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političkih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stranaka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ocijena</a:t>
            </a:r>
            <a:r>
              <a:rPr lang="en-US" dirty="0">
                <a:latin typeface="Bookman Old Style" pitchFamily="18" charset="0"/>
              </a:rPr>
              <a:t> 3 (35 %) </a:t>
            </a:r>
            <a:endParaRPr lang="sr-Latn-ME" dirty="0" smtClean="0">
              <a:latin typeface="Bookman Old Style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en-US" dirty="0" err="1" smtClean="0">
                <a:latin typeface="Bookman Old Style" pitchFamily="18" charset="0"/>
              </a:rPr>
              <a:t>Sprovođenje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edukacija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kampanja</a:t>
            </a:r>
            <a:r>
              <a:rPr lang="en-US" dirty="0">
                <a:latin typeface="Bookman Old Style" pitchFamily="18" charset="0"/>
              </a:rPr>
              <a:t> o </a:t>
            </a:r>
            <a:r>
              <a:rPr lang="en-US" dirty="0" err="1">
                <a:latin typeface="Bookman Old Style" pitchFamily="18" charset="0"/>
              </a:rPr>
              <a:t>korupciji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njenoj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štetnosti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takodje</a:t>
            </a:r>
            <a:r>
              <a:rPr lang="en-US" dirty="0">
                <a:latin typeface="Bookman Old Style" pitchFamily="18" charset="0"/>
              </a:rPr>
              <a:t> 3 (40</a:t>
            </a:r>
            <a:r>
              <a:rPr lang="en-US" dirty="0" smtClean="0">
                <a:latin typeface="Bookman Old Style" pitchFamily="18" charset="0"/>
              </a:rPr>
              <a:t>%)</a:t>
            </a:r>
            <a:endParaRPr lang="sr-Latn-ME" dirty="0" smtClean="0">
              <a:latin typeface="Bookman Old Style" pitchFamily="18" charset="0"/>
            </a:endParaRPr>
          </a:p>
          <a:p>
            <a:pPr marL="342900" lvl="0" indent="-342900" algn="just">
              <a:buFontTx/>
              <a:buChar char="-"/>
            </a:pPr>
            <a:endParaRPr lang="sr-Latn-ME" dirty="0" smtClean="0">
              <a:latin typeface="Bookman Old Style" pitchFamily="18" charset="0"/>
            </a:endParaRPr>
          </a:p>
          <a:p>
            <a:pPr lvl="0" algn="just"/>
            <a:r>
              <a:rPr lang="sr-Latn-ME" dirty="0" smtClean="0">
                <a:latin typeface="Bookman Old Style" pitchFamily="18" charset="0"/>
              </a:rPr>
              <a:t>- </a:t>
            </a:r>
            <a:r>
              <a:rPr lang="en-US" b="1" i="1" dirty="0" err="1" smtClean="0">
                <a:latin typeface="Bookman Old Style" pitchFamily="18" charset="0"/>
              </a:rPr>
              <a:t>Postupanje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prijavama</a:t>
            </a:r>
            <a:r>
              <a:rPr lang="en-US" b="1" i="1" dirty="0">
                <a:latin typeface="Bookman Old Style" pitchFamily="18" charset="0"/>
              </a:rPr>
              <a:t> i </a:t>
            </a:r>
            <a:r>
              <a:rPr lang="en-US" b="1" i="1" dirty="0" err="1">
                <a:latin typeface="Bookman Old Style" pitchFamily="18" charset="0"/>
              </a:rPr>
              <a:t>dojavama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na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korupciju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ocjena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sr-Latn-ME" b="1" i="1" dirty="0" smtClean="0">
                <a:latin typeface="Bookman Old Style" pitchFamily="18" charset="0"/>
              </a:rPr>
              <a:t>    </a:t>
            </a:r>
            <a:r>
              <a:rPr lang="en-US" b="1" i="1" dirty="0" smtClean="0">
                <a:latin typeface="Bookman Old Style" pitchFamily="18" charset="0"/>
              </a:rPr>
              <a:t>5 </a:t>
            </a:r>
            <a:r>
              <a:rPr lang="en-US" b="1" i="1" dirty="0">
                <a:latin typeface="Bookman Old Style" pitchFamily="18" charset="0"/>
              </a:rPr>
              <a:t>(30% ) </a:t>
            </a:r>
          </a:p>
          <a:p>
            <a:pPr marL="342900" lvl="0" indent="-342900" algn="just">
              <a:buFontTx/>
              <a:buChar char="-"/>
            </a:pPr>
            <a:r>
              <a:rPr lang="en-US" b="1" i="1" dirty="0" err="1" smtClean="0">
                <a:latin typeface="Bookman Old Style" pitchFamily="18" charset="0"/>
              </a:rPr>
              <a:t>Prijavljivanje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>
                <a:latin typeface="Bookman Old Style" pitchFamily="18" charset="0"/>
              </a:rPr>
              <a:t>i </a:t>
            </a:r>
            <a:r>
              <a:rPr lang="en-US" b="1" i="1" dirty="0" err="1">
                <a:latin typeface="Bookman Old Style" pitchFamily="18" charset="0"/>
              </a:rPr>
              <a:t>kontrola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imovine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funkcionera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ocijena</a:t>
            </a:r>
            <a:r>
              <a:rPr lang="en-US" b="1" i="1" dirty="0">
                <a:latin typeface="Bookman Old Style" pitchFamily="18" charset="0"/>
              </a:rPr>
              <a:t> </a:t>
            </a:r>
            <a:endParaRPr lang="sr-Latn-ME" b="1" i="1" dirty="0" smtClean="0">
              <a:latin typeface="Bookman Old Style" pitchFamily="18" charset="0"/>
            </a:endParaRPr>
          </a:p>
          <a:p>
            <a:pPr lvl="0" algn="just"/>
            <a:r>
              <a:rPr lang="sr-Latn-ME" b="1" i="1" dirty="0">
                <a:latin typeface="Bookman Old Style" pitchFamily="18" charset="0"/>
              </a:rPr>
              <a:t> </a:t>
            </a:r>
            <a:r>
              <a:rPr lang="sr-Latn-ME" b="1" i="1" dirty="0" smtClean="0">
                <a:latin typeface="Bookman Old Style" pitchFamily="18" charset="0"/>
              </a:rPr>
              <a:t>   </a:t>
            </a:r>
            <a:r>
              <a:rPr lang="en-US" b="1" i="1" dirty="0" smtClean="0">
                <a:latin typeface="Bookman Old Style" pitchFamily="18" charset="0"/>
              </a:rPr>
              <a:t>5 </a:t>
            </a:r>
            <a:r>
              <a:rPr lang="en-US" b="1" i="1" dirty="0">
                <a:latin typeface="Bookman Old Style" pitchFamily="18" charset="0"/>
              </a:rPr>
              <a:t>( 30 % </a:t>
            </a:r>
          </a:p>
          <a:p>
            <a:pPr marL="342900" lvl="0" indent="-342900" algn="just">
              <a:buFontTx/>
              <a:buChar char="-"/>
            </a:pPr>
            <a:r>
              <a:rPr lang="en-US" b="1" i="1" dirty="0" err="1" smtClean="0">
                <a:latin typeface="Bookman Old Style" pitchFamily="18" charset="0"/>
              </a:rPr>
              <a:t>Sprečavanje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sukoba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interesa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funkcionera</a:t>
            </a:r>
            <a:r>
              <a:rPr lang="en-US" b="1" i="1" dirty="0">
                <a:latin typeface="Bookman Old Style" pitchFamily="18" charset="0"/>
              </a:rPr>
              <a:t> , </a:t>
            </a:r>
            <a:r>
              <a:rPr lang="en-US" b="1" i="1" dirty="0" err="1" smtClean="0">
                <a:latin typeface="Bookman Old Style" pitchFamily="18" charset="0"/>
              </a:rPr>
              <a:t>ocijena</a:t>
            </a:r>
            <a:endParaRPr lang="sr-Latn-ME" b="1" i="1" dirty="0" smtClean="0">
              <a:latin typeface="Bookman Old Style" pitchFamily="18" charset="0"/>
            </a:endParaRPr>
          </a:p>
          <a:p>
            <a:pPr lvl="0" algn="just"/>
            <a:r>
              <a:rPr lang="sr-Latn-ME" b="1" i="1" dirty="0">
                <a:latin typeface="Bookman Old Style" pitchFamily="18" charset="0"/>
              </a:rPr>
              <a:t> </a:t>
            </a:r>
            <a:r>
              <a:rPr lang="sr-Latn-ME" b="1" i="1" dirty="0" smtClean="0">
                <a:latin typeface="Bookman Old Style" pitchFamily="18" charset="0"/>
              </a:rPr>
              <a:t>   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>
                <a:latin typeface="Bookman Old Style" pitchFamily="18" charset="0"/>
              </a:rPr>
              <a:t>5 (45 % ) </a:t>
            </a:r>
          </a:p>
          <a:p>
            <a:r>
              <a:rPr lang="en-US" sz="2200" b="1" i="1" dirty="0">
                <a:latin typeface="Bookman Old Style" pitchFamily="18" charset="0"/>
              </a:rPr>
              <a:t> </a:t>
            </a:r>
          </a:p>
          <a:p>
            <a:r>
              <a:rPr lang="en-US" sz="2200" b="1" dirty="0">
                <a:latin typeface="Bookman Old Style" pitchFamily="18" charset="0"/>
              </a:rPr>
              <a:t> </a:t>
            </a:r>
            <a:endParaRPr lang="en-US" sz="2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443" y="758279"/>
            <a:ext cx="83058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sr-Latn-ME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IV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.-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Percepcija </a:t>
            </a:r>
            <a:r>
              <a:rPr lang="en-US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Lokalne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samouprave</a:t>
            </a:r>
            <a:endParaRPr lang="sr-Latn-ME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 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borbi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protiv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korupcije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1687354"/>
            <a:ext cx="8915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>
                <a:latin typeface="Bookman Old Style" pitchFamily="18" charset="0"/>
              </a:rPr>
              <a:t>Korupcija je jedno od najzastupljenijih pitanja u crnogorskom javnom mnjenju, dok je borba protiv korupcije jedan od prioriteta institucija države, sudeći po strateškim dokumentima i izjavama zvaničnika. </a:t>
            </a:r>
            <a:endParaRPr lang="hr-HR" dirty="0" smtClean="0">
              <a:latin typeface="Bookman Old Style" pitchFamily="18" charset="0"/>
            </a:endParaRPr>
          </a:p>
          <a:p>
            <a:pPr algn="just"/>
            <a:endParaRPr lang="hr-HR" dirty="0">
              <a:latin typeface="Bookman Old Style" pitchFamily="18" charset="0"/>
            </a:endParaRPr>
          </a:p>
          <a:p>
            <a:pPr algn="just"/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Lokalne </a:t>
            </a:r>
            <a:r>
              <a:rPr lang="hr-H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samouprave su, kao pružaoci usluga i kao institucije zadužene za zajednički interes građana, posebno ranjive pred korupcijom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just"/>
            <a:r>
              <a:rPr lang="hr-HR" b="1" i="1" dirty="0">
                <a:latin typeface="Bookman Old Style" pitchFamily="18" charset="0"/>
              </a:rPr>
              <a:t> 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b="1" i="1" dirty="0">
                <a:latin typeface="Bookman Old Style" pitchFamily="18" charset="0"/>
              </a:rPr>
              <a:t> Efekti korupcije na lokalnom nivou imaju kao posljedicu, </a:t>
            </a:r>
            <a:r>
              <a:rPr lang="hr-HR" b="1" i="1" dirty="0" smtClean="0">
                <a:latin typeface="Bookman Old Style" pitchFamily="18" charset="0"/>
              </a:rPr>
              <a:t>usporen </a:t>
            </a:r>
            <a:r>
              <a:rPr lang="hr-HR" b="1" i="1" dirty="0">
                <a:latin typeface="Bookman Old Style" pitchFamily="18" charset="0"/>
              </a:rPr>
              <a:t>rast ekonomije od realno mogućeg, neadekvatna stopa nezapošljenosti, gubitak povjerenja u administraciju, itd.</a:t>
            </a:r>
            <a:r>
              <a:rPr lang="en-US" b="1" i="1" dirty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85800"/>
            <a:ext cx="8610600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ME" sz="2200" b="1" dirty="0" smtClean="0">
                <a:solidFill>
                  <a:srgbClr val="FFC000"/>
                </a:solidFill>
              </a:rPr>
              <a:t>17.- </a:t>
            </a:r>
            <a:r>
              <a:rPr lang="en-US" sz="2200" b="1" dirty="0" smtClean="0">
                <a:solidFill>
                  <a:srgbClr val="FFC000"/>
                </a:solidFill>
              </a:rPr>
              <a:t>Da li </a:t>
            </a:r>
            <a:r>
              <a:rPr lang="en-US" sz="2200" b="1" dirty="0" err="1" smtClean="0">
                <a:solidFill>
                  <a:srgbClr val="FFC000"/>
                </a:solidFill>
              </a:rPr>
              <a:t>imate</a:t>
            </a:r>
            <a:r>
              <a:rPr lang="en-US" sz="2200" b="1" dirty="0" smtClean="0">
                <a:solidFill>
                  <a:srgbClr val="FFC000"/>
                </a:solidFill>
              </a:rPr>
              <a:t>  </a:t>
            </a:r>
            <a:r>
              <a:rPr lang="en-US" sz="2200" b="1" dirty="0" err="1" smtClean="0">
                <a:solidFill>
                  <a:srgbClr val="FFC000"/>
                </a:solidFill>
              </a:rPr>
              <a:t>informacija</a:t>
            </a:r>
            <a:r>
              <a:rPr lang="en-US" sz="2200" b="1" dirty="0" smtClean="0">
                <a:solidFill>
                  <a:srgbClr val="FFC000"/>
                </a:solidFill>
              </a:rPr>
              <a:t> o </a:t>
            </a:r>
            <a:r>
              <a:rPr lang="en-US" sz="2200" b="1" dirty="0" err="1" smtClean="0">
                <a:solidFill>
                  <a:srgbClr val="FFC000"/>
                </a:solidFill>
              </a:rPr>
              <a:t>mjerama</a:t>
            </a:r>
            <a:r>
              <a:rPr lang="en-US" sz="2200" b="1" dirty="0" smtClean="0">
                <a:solidFill>
                  <a:srgbClr val="FFC000"/>
                </a:solidFill>
              </a:rPr>
              <a:t>, i </a:t>
            </a:r>
            <a:r>
              <a:rPr lang="en-US" sz="2200" b="1" dirty="0" err="1" smtClean="0">
                <a:solidFill>
                  <a:srgbClr val="FFC000"/>
                </a:solidFill>
              </a:rPr>
              <a:t>načinima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prevencije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korupcije</a:t>
            </a:r>
            <a:r>
              <a:rPr lang="en-US" sz="2200" b="1" dirty="0" smtClean="0">
                <a:solidFill>
                  <a:srgbClr val="FFC000"/>
                </a:solidFill>
              </a:rPr>
              <a:t> u </a:t>
            </a:r>
            <a:r>
              <a:rPr lang="en-US" sz="2200" b="1" dirty="0" err="1" smtClean="0">
                <a:solidFill>
                  <a:srgbClr val="FFC000"/>
                </a:solidFill>
              </a:rPr>
              <a:t>okviru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lokalne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samouprva</a:t>
            </a:r>
            <a:r>
              <a:rPr lang="en-US" sz="2200" b="1" dirty="0" smtClean="0">
                <a:solidFill>
                  <a:srgbClr val="FFC000"/>
                </a:solidFill>
              </a:rPr>
              <a:t>, </a:t>
            </a:r>
            <a:r>
              <a:rPr lang="en-US" sz="2200" b="1" dirty="0" err="1" smtClean="0">
                <a:solidFill>
                  <a:srgbClr val="FFC000"/>
                </a:solidFill>
              </a:rPr>
              <a:t>koje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su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predstavljene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na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sajtu</a:t>
            </a:r>
            <a:r>
              <a:rPr lang="en-US" sz="2200" b="1" dirty="0" smtClean="0">
                <a:solidFill>
                  <a:srgbClr val="FFC000"/>
                </a:solidFill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</a:rPr>
              <a:t>opštine</a:t>
            </a:r>
            <a:r>
              <a:rPr lang="en-US" sz="2200" b="1" dirty="0" smtClean="0">
                <a:solidFill>
                  <a:srgbClr val="FFC000"/>
                </a:solidFill>
              </a:rPr>
              <a:t> ?</a:t>
            </a:r>
            <a:endParaRPr lang="en-US" sz="2200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1871334"/>
            <a:ext cx="891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/>
              <a:t>Kada su u pitanju  informacija o mjerama, i načinima prevencije korupcije u okviru lokalne samouprva, koje su predstavljene na sajtu opštine, veoma je ohrabrujući podatak da gradjani u dobroj mjeri posjeduju saznanja o istima. </a:t>
            </a:r>
            <a:endParaRPr lang="en-US" dirty="0"/>
          </a:p>
          <a:p>
            <a:pPr lvl="0" algn="just"/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Akcioni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korupcije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(45%),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čemu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doprineijele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konferencije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0" algn="just"/>
            <a:r>
              <a:rPr lang="sr-Latn-ME" dirty="0" smtClean="0"/>
              <a:t>- </a:t>
            </a:r>
            <a:r>
              <a:rPr lang="en-US" dirty="0" smtClean="0"/>
              <a:t>EK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izabrabne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redstavnike </a:t>
            </a:r>
            <a:r>
              <a:rPr lang="en-US" dirty="0" smtClean="0"/>
              <a:t>i  </a:t>
            </a:r>
            <a:r>
              <a:rPr lang="en-US" dirty="0" err="1"/>
              <a:t>funkcionere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20 %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perdstavlja</a:t>
            </a:r>
            <a:r>
              <a:rPr lang="en-US" dirty="0"/>
              <a:t> </a:t>
            </a:r>
            <a:r>
              <a:rPr lang="en-US" dirty="0" err="1"/>
              <a:t>upozorenje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 </a:t>
            </a:r>
            <a:r>
              <a:rPr lang="sr-Latn-ME" dirty="0" smtClean="0"/>
              <a:t>-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u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integriteta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45 % je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upznato,zahvaljujući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lokalnom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elektronskom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mediju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Radio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Tivtu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sr-Latn-ME" dirty="0" smtClean="0"/>
              <a:t>- </a:t>
            </a:r>
            <a:r>
              <a:rPr lang="en-US" dirty="0" smtClean="0"/>
              <a:t>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menadžer</a:t>
            </a:r>
            <a:r>
              <a:rPr lang="en-US" dirty="0"/>
              <a:t> </a:t>
            </a:r>
            <a:r>
              <a:rPr lang="en-US" dirty="0" err="1"/>
              <a:t>integriteta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 36 %, </a:t>
            </a:r>
          </a:p>
          <a:p>
            <a:pPr lvl="0" algn="just"/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unutrašnje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revizije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70%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ispitanika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čijim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gradjani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upoznati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preko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sjednica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skupština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algn="just"/>
            <a:r>
              <a:rPr lang="sr-Latn-ME" dirty="0" smtClean="0"/>
              <a:t>-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zviždača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25 % 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ne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</a:t>
            </a:r>
            <a:r>
              <a:rPr lang="en-US" dirty="0" err="1"/>
              <a:t>gradjana</a:t>
            </a:r>
            <a:r>
              <a:rPr lang="en-US" dirty="0"/>
              <a:t> u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gradjana</a:t>
            </a:r>
            <a:r>
              <a:rPr lang="en-US" dirty="0"/>
              <a:t>,</a:t>
            </a:r>
          </a:p>
          <a:p>
            <a:pPr lvl="0" algn="just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procenat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poznavanja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spiska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borbu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korupcije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ukazuje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broj</a:t>
            </a:r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gradjana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opštine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Tivat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posećuje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opštine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,60%, </a:t>
            </a:r>
          </a:p>
          <a:p>
            <a:pPr lvl="0" algn="just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Takodje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gradjani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upoznati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postojanjem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sandučeta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podneske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prijavnici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opštine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60% ,</a:t>
            </a:r>
          </a:p>
        </p:txBody>
      </p:sp>
    </p:spTree>
    <p:extLst>
      <p:ext uri="{BB962C8B-B14F-4D97-AF65-F5344CB8AC3E}">
        <p14:creationId xmlns:p14="http://schemas.microsoft.com/office/powerpoint/2010/main" val="3171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3400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0296" y="3237131"/>
            <a:ext cx="878732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potrebe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pripreme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medijske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kampanje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podizanje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svjesti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javnosti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značaju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borbe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protiv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korupcije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kao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ME" dirty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realizaciju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Akcionog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plana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borbu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protiv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korupcije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pštine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Tivat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,</a:t>
            </a:r>
            <a:endParaRPr kumimoji="0" lang="sr-Latn-ME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ME" dirty="0">
              <a:solidFill>
                <a:srgbClr val="000000"/>
              </a:solidFill>
              <a:latin typeface="Bookman Old Style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Projektni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tim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NVO “A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KC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“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saradnji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sa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R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G 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borbu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protiv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korupcije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opštine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Tivat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sr-Latn-ME" dirty="0" smtClean="0">
                <a:solidFill>
                  <a:srgbClr val="000000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sproveo je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istraživanj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javnog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mn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j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enja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ciljna grupa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građani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odnosno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opšta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populacija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sr-Latn-ME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opštine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Tivat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3939" y="1096218"/>
            <a:ext cx="4110421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ANALIZA ISTRAŽIVANJA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1" y="1752600"/>
            <a:ext cx="8927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>
                <a:latin typeface="Bookman Old Style" pitchFamily="18" charset="0"/>
              </a:rPr>
              <a:t>Percepcije javnog interesa u oblasti sprečavanja i </a:t>
            </a:r>
            <a:r>
              <a:rPr lang="hr-HR" dirty="0" smtClean="0">
                <a:latin typeface="Bookman Old Style" pitchFamily="18" charset="0"/>
              </a:rPr>
              <a:t>borbe</a:t>
            </a:r>
            <a:r>
              <a:rPr lang="en-GB" dirty="0" smtClean="0">
                <a:latin typeface="Bookman Old Style" pitchFamily="18" charset="0"/>
              </a:rPr>
              <a:t> </a:t>
            </a:r>
            <a:r>
              <a:rPr lang="hr-HR" dirty="0" smtClean="0">
                <a:latin typeface="Bookman Old Style" pitchFamily="18" charset="0"/>
              </a:rPr>
              <a:t>protiv</a:t>
            </a:r>
            <a:r>
              <a:rPr lang="en-GB" dirty="0" smtClean="0">
                <a:latin typeface="Bookman Old Style" pitchFamily="18" charset="0"/>
              </a:rPr>
              <a:t> </a:t>
            </a:r>
            <a:r>
              <a:rPr lang="hr-HR" dirty="0" smtClean="0">
                <a:latin typeface="Bookman Old Style" pitchFamily="18" charset="0"/>
              </a:rPr>
              <a:t>korupcije</a:t>
            </a:r>
            <a:r>
              <a:rPr lang="sr-Latn-ME" dirty="0" smtClean="0">
                <a:latin typeface="Bookman Old Style" pitchFamily="18" charset="0"/>
              </a:rPr>
              <a:t>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hr-HR" dirty="0" smtClean="0">
                <a:latin typeface="Bookman Old Style" pitchFamily="18" charset="0"/>
              </a:rPr>
              <a:t>i </a:t>
            </a:r>
            <a:r>
              <a:rPr lang="hr-HR" dirty="0">
                <a:latin typeface="Bookman Old Style" pitchFamily="18" charset="0"/>
              </a:rPr>
              <a:t>mjesta i uloge </a:t>
            </a:r>
            <a:r>
              <a:rPr lang="hr-HR" dirty="0" smtClean="0">
                <a:latin typeface="Bookman Old Style" pitchFamily="18" charset="0"/>
              </a:rPr>
              <a:t>LS </a:t>
            </a:r>
            <a:r>
              <a:rPr lang="hr-HR" dirty="0">
                <a:latin typeface="Bookman Old Style" pitchFamily="18" charset="0"/>
              </a:rPr>
              <a:t>samouprave za borbu protiv </a:t>
            </a:r>
            <a:r>
              <a:rPr lang="hr-HR" dirty="0" smtClean="0">
                <a:latin typeface="Bookman Old Style" pitchFamily="18" charset="0"/>
              </a:rPr>
              <a:t>korupcije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246" y="654844"/>
            <a:ext cx="86106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18. Da li se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slažete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ili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ne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sledećim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Bookman Old Style" pitchFamily="18" charset="0"/>
              </a:rPr>
              <a:t>tvrdnjama</a:t>
            </a:r>
            <a:r>
              <a:rPr lang="en-US" sz="22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1219200"/>
            <a:ext cx="88626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>
                <a:latin typeface="Bookman Old Style" pitchFamily="18" charset="0"/>
              </a:rPr>
              <a:t>Gradjani smatraju da Preduzete mjere i aktivnosti lokalne samouprave imaju pozitivnih efekata u borbi protiv korupcije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30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% , 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dirty="0">
                <a:latin typeface="Bookman Old Style" pitchFamily="18" charset="0"/>
              </a:rPr>
              <a:t>Veoma je interesnatno poredjenje odgovora na pitanje da u Lokalnoj samoupravi rade stručni ljudi koji znaju da rade svoj posao, slaže se </a:t>
            </a:r>
            <a:r>
              <a:rPr lang="hr-HR" b="1" dirty="0">
                <a:latin typeface="Bookman Old Style" pitchFamily="18" charset="0"/>
              </a:rPr>
              <a:t>60% </a:t>
            </a:r>
            <a:r>
              <a:rPr lang="hr-HR" dirty="0">
                <a:latin typeface="Bookman Old Style" pitchFamily="18" charset="0"/>
              </a:rPr>
              <a:t>gradjana ,</a:t>
            </a:r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dok istovremeno smatra da Lokalna samouprava je jedna u nizu neuspješnih institucija smatra 65 % grdjana . </a:t>
            </a:r>
            <a:endParaRPr lang="en-US" dirty="0">
              <a:latin typeface="Bookman Old Style" pitchFamily="18" charset="0"/>
            </a:endParaRPr>
          </a:p>
          <a:p>
            <a:pPr algn="just"/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en-US" dirty="0" err="1" smtClean="0">
                <a:latin typeface="Bookman Old Style" pitchFamily="18" charset="0"/>
              </a:rPr>
              <a:t>Prema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otvorenosti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lokalne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samouprave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postoji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rezervisan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stav</a:t>
            </a:r>
            <a:r>
              <a:rPr lang="en-US" dirty="0">
                <a:latin typeface="Bookman Old Style" pitchFamily="18" charset="0"/>
              </a:rPr>
              <a:t> da  </a:t>
            </a:r>
            <a:r>
              <a:rPr lang="en-US" dirty="0" err="1">
                <a:latin typeface="Bookman Old Style" pitchFamily="18" charset="0"/>
              </a:rPr>
              <a:t>Lokalna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samouprva</a:t>
            </a:r>
            <a:r>
              <a:rPr lang="en-US" dirty="0">
                <a:latin typeface="Bookman Old Style" pitchFamily="18" charset="0"/>
              </a:rPr>
              <a:t> je u </a:t>
            </a:r>
            <a:r>
              <a:rPr lang="en-US" dirty="0" err="1">
                <a:latin typeface="Bookman Old Style" pitchFamily="18" charset="0"/>
              </a:rPr>
              <a:t>radu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otvorena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javnost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pruža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jasne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informacije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poruke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svega</a:t>
            </a:r>
            <a:r>
              <a:rPr lang="en-US" dirty="0">
                <a:latin typeface="Bookman Old Style" pitchFamily="18" charset="0"/>
              </a:rPr>
              <a:t> 40 % </a:t>
            </a:r>
            <a:r>
              <a:rPr lang="en-US" dirty="0" err="1" smtClean="0">
                <a:latin typeface="Bookman Old Style" pitchFamily="18" charset="0"/>
              </a:rPr>
              <a:t>gradjana</a:t>
            </a:r>
            <a:r>
              <a:rPr lang="sr-Latn-ME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Da </a:t>
            </a:r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Lokalna samouprava  je samo instrument vladajućih stranaka smatra 75% gradjana </a:t>
            </a:r>
            <a:r>
              <a:rPr lang="hr-HR" dirty="0">
                <a:latin typeface="Bookman Old Style" pitchFamily="18" charset="0"/>
              </a:rPr>
              <a:t>; pa na to se nadovezuje stav da Lokalna samouprava je jedna u nizu neuspješnih institucija , što smatra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65 % </a:t>
            </a:r>
            <a:r>
              <a:rPr lang="hr-HR" dirty="0">
                <a:latin typeface="Bookman Old Style" pitchFamily="18" charset="0"/>
              </a:rPr>
              <a:t>gradjana </a:t>
            </a:r>
            <a:r>
              <a:rPr lang="hr-HR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 to potvrdjuje i mišljenje da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Lokalna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samouprava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loš</a:t>
            </a:r>
            <a:r>
              <a:rPr lang="sr-Latn-M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radi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jer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su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u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njoj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zaposleni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ljudi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preko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stranačkih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i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prijateljskih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veza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</a:t>
            </a:r>
            <a:endParaRPr lang="sr-Latn-ME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just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7 % .</a:t>
            </a:r>
          </a:p>
        </p:txBody>
      </p:sp>
    </p:spTree>
    <p:extLst>
      <p:ext uri="{BB962C8B-B14F-4D97-AF65-F5344CB8AC3E}">
        <p14:creationId xmlns:p14="http://schemas.microsoft.com/office/powerpoint/2010/main" val="19428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0"/>
            <a:ext cx="8534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i="1" dirty="0"/>
              <a:t> </a:t>
            </a:r>
            <a:endParaRPr lang="en-US" dirty="0"/>
          </a:p>
          <a:p>
            <a:pPr algn="just"/>
            <a:r>
              <a:rPr lang="hr-HR" b="1" i="1" dirty="0">
                <a:latin typeface="Bookman Old Style" pitchFamily="18" charset="0"/>
              </a:rPr>
              <a:t>Osnovna specifičnost korupcije na lokalnom nivou uzrokovana je društvenim kontekstom, odnosno karakterom lokalne zajednice kao okvira društvenog života u kom se regulišu međusobni odnosi aktera koji u toj zajednici žive.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b="1" i="1" dirty="0">
                <a:latin typeface="Bookman Old Style" pitchFamily="18" charset="0"/>
              </a:rPr>
              <a:t> </a:t>
            </a:r>
            <a:endParaRPr lang="en-US" dirty="0">
              <a:latin typeface="Bookman Old Style" pitchFamily="18" charset="0"/>
            </a:endParaRPr>
          </a:p>
          <a:p>
            <a:pPr algn="just"/>
            <a:r>
              <a:rPr lang="hr-HR" b="1" i="1" dirty="0">
                <a:latin typeface="Bookman Old Style" pitchFamily="18" charset="0"/>
              </a:rPr>
              <a:t> Lokalna zajednica je (relativno) mala društvena zajednica, u kojoj neformalne socijalne mreže (poznanstva, povezanost ljudi rodbinskim, prijateljskim i drugim interpersonalnim društvenim odnosima) često prevladavaju nad pravnim normama, koje bi trebalo da se odnose na sve građane bez izuzetka i diskriminacije.</a:t>
            </a:r>
            <a:endParaRPr lang="en-US" dirty="0">
              <a:latin typeface="Bookman Old Style" pitchFamily="18" charset="0"/>
            </a:endParaRPr>
          </a:p>
          <a:p>
            <a:r>
              <a:rPr lang="en-US" sz="2200" b="1" i="1" dirty="0">
                <a:latin typeface="Bookman Old Style" pitchFamily="18" charset="0"/>
              </a:rPr>
              <a:t> </a:t>
            </a:r>
            <a:endParaRPr lang="en-US" sz="2200" dirty="0">
              <a:latin typeface="Bookman Old Style" pitchFamily="18" charset="0"/>
            </a:endParaRPr>
          </a:p>
          <a:p>
            <a:r>
              <a:rPr lang="en-US" sz="2200" b="1" dirty="0">
                <a:latin typeface="Bookman Old Style" pitchFamily="18" charset="0"/>
              </a:rPr>
              <a:t> </a:t>
            </a:r>
            <a:endParaRPr lang="en-US" sz="2200" dirty="0"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7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8200"/>
            <a:ext cx="8763000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19. Da li se nešto </a:t>
            </a:r>
            <a:r>
              <a:rPr lang="hr-H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promjenilo </a:t>
            </a:r>
            <a:r>
              <a:rPr lang="hr-HR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 ponašanju funkcionera/građana od kada je Lokalna samouprava uvijela mjere i aktivnosti u za  borbu protiv korupcije?</a:t>
            </a:r>
            <a:endParaRPr lang="en-US" sz="2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2413338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dirty="0">
                <a:latin typeface="Bookman Old Style" pitchFamily="18" charset="0"/>
              </a:rPr>
              <a:t>Da  se nešto promjenilo u ponašanju funkcionera/građana od kada je Lokalna samouprava uvijela mjere i aktivnosti u za  borbu protiv korupcije smatra </a:t>
            </a:r>
            <a:r>
              <a:rPr lang="hr-HR" dirty="0" smtClean="0">
                <a:latin typeface="Bookman Old Style" pitchFamily="18" charset="0"/>
              </a:rPr>
              <a:t>17 %;</a:t>
            </a:r>
          </a:p>
          <a:p>
            <a:pPr lvl="0" algn="just"/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>
                <a:latin typeface="Bookman Old Style" pitchFamily="18" charset="0"/>
              </a:rPr>
              <a:t>Da se nije promjenilo ništa smatra </a:t>
            </a:r>
            <a:r>
              <a:rPr lang="hr-HR" dirty="0" smtClean="0">
                <a:latin typeface="Bookman Old Style" pitchFamily="18" charset="0"/>
              </a:rPr>
              <a:t> </a:t>
            </a:r>
            <a:r>
              <a:rPr lang="hr-HR" dirty="0">
                <a:latin typeface="Bookman Old Style" pitchFamily="18" charset="0"/>
              </a:rPr>
              <a:t>gradjana </a:t>
            </a:r>
            <a:r>
              <a:rPr lang="hr-HR" dirty="0" smtClean="0">
                <a:latin typeface="Bookman Old Style" pitchFamily="18" charset="0"/>
              </a:rPr>
              <a:t>55</a:t>
            </a:r>
            <a:r>
              <a:rPr lang="hr-HR" dirty="0">
                <a:latin typeface="Bookman Old Style" pitchFamily="18" charset="0"/>
              </a:rPr>
              <a:t>%, ispitanika </a:t>
            </a:r>
            <a:r>
              <a:rPr lang="hr-HR" dirty="0" smtClean="0">
                <a:latin typeface="Bookman Old Style" pitchFamily="18" charset="0"/>
              </a:rPr>
              <a:t>.</a:t>
            </a:r>
          </a:p>
          <a:p>
            <a:pPr lvl="0" algn="just"/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 smtClean="0">
                <a:latin typeface="Bookman Old Style" pitchFamily="18" charset="0"/>
              </a:rPr>
              <a:t>Dok </a:t>
            </a:r>
            <a:r>
              <a:rPr lang="hr-HR" dirty="0">
                <a:latin typeface="Bookman Old Style" pitchFamily="18" charset="0"/>
              </a:rPr>
              <a:t>da ne zna ili nije upoznat 28%,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6195" y="838200"/>
            <a:ext cx="85344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rgbClr val="FFC000"/>
                </a:solidFill>
                <a:latin typeface="Bookman Old Style" pitchFamily="18" charset="0"/>
              </a:rPr>
              <a:t>20.- Da </a:t>
            </a:r>
            <a:r>
              <a:rPr lang="hr-HR" sz="2000" b="1" dirty="0">
                <a:solidFill>
                  <a:srgbClr val="FFC000"/>
                </a:solidFill>
                <a:latin typeface="Bookman Old Style" pitchFamily="18" charset="0"/>
              </a:rPr>
              <a:t>li smatrate da Lokalna samouprava treba da mijenja nešto u svom radi i u kom pravcu</a:t>
            </a:r>
            <a:endParaRPr lang="en-US" sz="20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13" y="1546086"/>
            <a:ext cx="8839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/>
              <a:t>.</a:t>
            </a:r>
            <a:r>
              <a:rPr lang="hr-HR" dirty="0">
                <a:latin typeface="Bookman Old Style" pitchFamily="18" charset="0"/>
              </a:rPr>
              <a:t>Među onima koji imaju stav o ovom pitanju, znatno je više onih koji smatraju da do određenih promena treba da dođe (90%), nego što je onih koji smatraju da treba sve da ostane kao i sada </a:t>
            </a:r>
            <a:r>
              <a:rPr lang="hr-HR" dirty="0" smtClean="0">
                <a:latin typeface="Bookman Old Style" pitchFamily="18" charset="0"/>
              </a:rPr>
              <a:t>( 8</a:t>
            </a:r>
            <a:r>
              <a:rPr lang="hr-HR" dirty="0">
                <a:latin typeface="Bookman Old Style" pitchFamily="18" charset="0"/>
              </a:rPr>
              <a:t>%). Dok onih koji nemaju dovoljno informacija je samo 10%. </a:t>
            </a:r>
            <a:endParaRPr lang="en-US" dirty="0">
              <a:latin typeface="Bookman Old Style" pitchFamily="18" charset="0"/>
            </a:endParaRPr>
          </a:p>
          <a:p>
            <a:pPr algn="just"/>
            <a:endParaRPr lang="hr-HR" dirty="0" smtClean="0">
              <a:latin typeface="Bookman Old Style" pitchFamily="18" charset="0"/>
            </a:endParaRPr>
          </a:p>
          <a:p>
            <a:pPr algn="just"/>
            <a:r>
              <a:rPr lang="hr-HR" dirty="0" smtClean="0">
                <a:latin typeface="Bookman Old Style" pitchFamily="18" charset="0"/>
              </a:rPr>
              <a:t>Pitanje </a:t>
            </a:r>
            <a:r>
              <a:rPr lang="hr-HR" dirty="0">
                <a:latin typeface="Bookman Old Style" pitchFamily="18" charset="0"/>
              </a:rPr>
              <a:t>o promjenama rada u lokalnoj samoupravi je pitanje na koje veliki broj ispitanika smatra da treba nešto da se menja</a:t>
            </a:r>
            <a:r>
              <a:rPr lang="hr-HR" dirty="0" smtClean="0">
                <a:latin typeface="Bookman Old Style" pitchFamily="18" charset="0"/>
              </a:rPr>
              <a:t>.</a:t>
            </a:r>
            <a:r>
              <a:rPr lang="hr-HR" dirty="0">
                <a:latin typeface="Bookman Old Style" pitchFamily="18" charset="0"/>
              </a:rPr>
              <a:t> </a:t>
            </a:r>
            <a:endParaRPr lang="sr-Latn-ME" dirty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hr-HR" dirty="0" smtClean="0">
                <a:latin typeface="Bookman Old Style" pitchFamily="18" charset="0"/>
              </a:rPr>
              <a:t> </a:t>
            </a:r>
            <a:r>
              <a:rPr lang="hr-HR" dirty="0">
                <a:latin typeface="Bookman Old Style" pitchFamily="18" charset="0"/>
              </a:rPr>
              <a:t>Odgovor na ovo pitanje podrazumjeva da ne postoji dovoljno informacija o radu lokalne samouprave , potom da postoji kritičko promišljanje tog rada, kao i konkretan prijedlog za promenama u radu, pa nije neočekivan nalaz u kom veliki broj gradjana smatra da bi trebalo nešto da se menja</a:t>
            </a:r>
            <a:endParaRPr lang="en-US" dirty="0">
              <a:latin typeface="Bookman Old Style" pitchFamily="18" charset="0"/>
            </a:endParaRPr>
          </a:p>
          <a:p>
            <a:r>
              <a:rPr lang="hr-HR" sz="2200" b="1" dirty="0">
                <a:latin typeface="Bookman Old Style" pitchFamily="18" charset="0"/>
              </a:rPr>
              <a:t> </a:t>
            </a:r>
            <a:endParaRPr lang="en-US" sz="2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44" y="654844"/>
            <a:ext cx="8836855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ME" sz="2400" b="1" dirty="0" smtClean="0">
                <a:solidFill>
                  <a:srgbClr val="FFC000"/>
                </a:solidFill>
                <a:latin typeface="Bookman Old Style" pitchFamily="18" charset="0"/>
              </a:rPr>
              <a:t>21.- </a:t>
            </a:r>
            <a:r>
              <a:rPr lang="en-US" sz="2400" b="1" dirty="0" err="1" smtClean="0">
                <a:solidFill>
                  <a:srgbClr val="FFC000"/>
                </a:solidFill>
                <a:latin typeface="Bookman Old Style" pitchFamily="18" charset="0"/>
              </a:rPr>
              <a:t>Šta</a:t>
            </a:r>
            <a:r>
              <a:rPr lang="en-US" sz="2400" b="1" dirty="0" smtClean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Lokalna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samouprava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treba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da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promjeni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u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svom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radu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45" y="1676231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 smtClean="0">
                <a:latin typeface="Bookman Old Style" pitchFamily="18" charset="0"/>
              </a:rPr>
              <a:t>Klasifikacijom </a:t>
            </a:r>
            <a:r>
              <a:rPr lang="hr-HR" b="1" dirty="0">
                <a:latin typeface="Bookman Old Style" pitchFamily="18" charset="0"/>
              </a:rPr>
              <a:t>odgovora, dobijena je relativno ravnomjerna raspodjela odgovora u određenim kategorijama</a:t>
            </a:r>
            <a:r>
              <a:rPr lang="hr-HR" dirty="0">
                <a:latin typeface="Bookman Old Style" pitchFamily="18" charset="0"/>
              </a:rPr>
              <a:t>.:</a:t>
            </a:r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 smtClean="0">
                <a:latin typeface="Bookman Old Style" pitchFamily="18" charset="0"/>
              </a:rPr>
              <a:t>- Najviše </a:t>
            </a:r>
            <a:r>
              <a:rPr lang="hr-HR" dirty="0">
                <a:latin typeface="Bookman Old Style" pitchFamily="18" charset="0"/>
              </a:rPr>
              <a:t>ispitanika (30% ) smatra da Lokalna samouprava  treba </a:t>
            </a:r>
            <a:r>
              <a:rPr lang="en-US" dirty="0" err="1">
                <a:latin typeface="Bookman Old Style" pitchFamily="18" charset="0"/>
              </a:rPr>
              <a:t>bude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odgovornija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svojim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obavezama</a:t>
            </a:r>
            <a:r>
              <a:rPr lang="en-US" dirty="0">
                <a:latin typeface="Bookman Old Style" pitchFamily="18" charset="0"/>
              </a:rPr>
              <a:t> , </a:t>
            </a:r>
          </a:p>
          <a:p>
            <a:pPr lvl="0" algn="just"/>
            <a:r>
              <a:rPr lang="hr-HR" dirty="0" smtClean="0">
                <a:latin typeface="Bookman Old Style" pitchFamily="18" charset="0"/>
              </a:rPr>
              <a:t>- da </a:t>
            </a:r>
            <a:r>
              <a:rPr lang="hr-HR" dirty="0">
                <a:latin typeface="Bookman Old Style" pitchFamily="18" charset="0"/>
              </a:rPr>
              <a:t>proširi svoje nadležnosti  i da bude nezavisnija ,20%</a:t>
            </a:r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>
                <a:latin typeface="Bookman Old Style" pitchFamily="18" charset="0"/>
              </a:rPr>
              <a:t> </a:t>
            </a:r>
            <a:r>
              <a:rPr lang="hr-HR" dirty="0" smtClean="0">
                <a:latin typeface="Bookman Old Style" pitchFamily="18" charset="0"/>
              </a:rPr>
              <a:t>- da  </a:t>
            </a:r>
            <a:r>
              <a:rPr lang="hr-HR" dirty="0">
                <a:latin typeface="Bookman Old Style" pitchFamily="18" charset="0"/>
              </a:rPr>
              <a:t>više sarađuje sa građanima smatra svega (10%), </a:t>
            </a:r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 smtClean="0">
                <a:latin typeface="Bookman Old Style" pitchFamily="18" charset="0"/>
              </a:rPr>
              <a:t>- da </a:t>
            </a:r>
            <a:r>
              <a:rPr lang="hr-HR" dirty="0">
                <a:latin typeface="Bookman Old Style" pitchFamily="18" charset="0"/>
              </a:rPr>
              <a:t>dosledno sprovodi svoje nadležnosti (12%),</a:t>
            </a:r>
            <a:endParaRPr lang="en-US" dirty="0">
              <a:latin typeface="Bookman Old Style" pitchFamily="18" charset="0"/>
            </a:endParaRPr>
          </a:p>
          <a:p>
            <a:pPr lvl="0" algn="just"/>
            <a:r>
              <a:rPr lang="hr-HR" dirty="0">
                <a:latin typeface="Bookman Old Style" pitchFamily="18" charset="0"/>
              </a:rPr>
              <a:t> </a:t>
            </a:r>
            <a:r>
              <a:rPr lang="hr-HR" dirty="0" smtClean="0">
                <a:latin typeface="Bookman Old Style" pitchFamily="18" charset="0"/>
              </a:rPr>
              <a:t>- kao </a:t>
            </a:r>
            <a:r>
              <a:rPr lang="hr-HR" dirty="0">
                <a:latin typeface="Bookman Old Style" pitchFamily="18" charset="0"/>
              </a:rPr>
              <a:t>i da više bude prisutna u javnosti u većoj meri nego što je to do sada (11%). 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8545" y="4538553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 lokalnim samoupravama nedovoljan je broj ljudi sa potrebnim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upravljačkim i liderskim kapacitetima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posebno u vremenu brzih i dinamčnih promjena pod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uticajem globalizma i 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krupnog kapitala , često dolazi do monopolizacije moći i uticaja, odnosno do situacije u kojoj mali broj ljudi drži ključne pozicije u različitim sektorima funkcionisanja lokalne sredine (javnom, privatnom i civilnom sektoru).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r>
              <a:rPr lang="en-US" sz="2000" dirty="0">
                <a:latin typeface="Bookman Old Style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14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2192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ME" b="1" dirty="0">
                <a:latin typeface="Bookman Old Style" pitchFamily="18" charset="0"/>
              </a:rPr>
              <a:t>U</a:t>
            </a:r>
            <a:r>
              <a:rPr lang="en-US" b="1" dirty="0" err="1">
                <a:latin typeface="Bookman Old Style" pitchFamily="18" charset="0"/>
              </a:rPr>
              <a:t>spostavljena</a:t>
            </a:r>
            <a:r>
              <a:rPr lang="en-US" b="1" dirty="0">
                <a:latin typeface="Bookman Old Style" pitchFamily="18" charset="0"/>
              </a:rPr>
              <a:t> i </a:t>
            </a:r>
            <a:r>
              <a:rPr lang="en-US" b="1" dirty="0" err="1">
                <a:latin typeface="Bookman Old Style" pitchFamily="18" charset="0"/>
              </a:rPr>
              <a:t>društveno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tolerisana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učestala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praksa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podmićivanja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postaje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pravilo</a:t>
            </a:r>
            <a:r>
              <a:rPr lang="en-US" b="1" dirty="0">
                <a:latin typeface="Bookman Old Style" pitchFamily="18" charset="0"/>
              </a:rPr>
              <a:t> "</a:t>
            </a:r>
            <a:r>
              <a:rPr lang="en-US" b="1" dirty="0" err="1">
                <a:latin typeface="Bookman Old Style" pitchFamily="18" charset="0"/>
              </a:rPr>
              <a:t>normalnog</a:t>
            </a:r>
            <a:r>
              <a:rPr lang="en-US" b="1" dirty="0">
                <a:latin typeface="Bookman Old Style" pitchFamily="18" charset="0"/>
              </a:rPr>
              <a:t>" </a:t>
            </a:r>
            <a:r>
              <a:rPr lang="en-US" b="1" dirty="0" err="1">
                <a:latin typeface="Bookman Old Style" pitchFamily="18" charset="0"/>
              </a:rPr>
              <a:t>ponašanja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ljudi</a:t>
            </a:r>
            <a:r>
              <a:rPr lang="en-US" b="1" dirty="0">
                <a:latin typeface="Bookman Old Style" pitchFamily="18" charset="0"/>
              </a:rPr>
              <a:t> u ne-</a:t>
            </a:r>
            <a:r>
              <a:rPr lang="en-US" b="1" dirty="0" err="1">
                <a:latin typeface="Bookman Old Style" pitchFamily="18" charset="0"/>
              </a:rPr>
              <a:t>normalnim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prilikama</a:t>
            </a:r>
            <a:r>
              <a:rPr lang="en-US" b="1" dirty="0">
                <a:latin typeface="Bookman Old Style" pitchFamily="18" charset="0"/>
              </a:rPr>
              <a:t> i </a:t>
            </a:r>
            <a:r>
              <a:rPr lang="en-US" b="1" dirty="0" err="1">
                <a:latin typeface="Bookman Old Style" pitchFamily="18" charset="0"/>
              </a:rPr>
              <a:t>tako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podmićivanje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postaje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sve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učestalije</a:t>
            </a:r>
            <a:r>
              <a:rPr lang="en-US" b="1" dirty="0">
                <a:latin typeface="Bookman Old Style" pitchFamily="18" charset="0"/>
              </a:rPr>
              <a:t>.</a:t>
            </a:r>
            <a:r>
              <a:rPr lang="en-US" dirty="0">
                <a:latin typeface="Bookman Old Style" pitchFamily="18" charset="0"/>
              </a:rPr>
              <a:t>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dirty="0" err="1" smtClean="0">
                <a:latin typeface="Bookman Old Style" pitchFamily="18" charset="0"/>
              </a:rPr>
              <a:t>Ljudi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se </a:t>
            </a:r>
            <a:r>
              <a:rPr lang="en-US" dirty="0" err="1">
                <a:latin typeface="Bookman Old Style" pitchFamily="18" charset="0"/>
              </a:rPr>
              <a:t>pridržavaju</a:t>
            </a:r>
            <a:r>
              <a:rPr lang="en-US" dirty="0">
                <a:latin typeface="Bookman Old Style" pitchFamily="18" charset="0"/>
              </a:rPr>
              <a:t> tog </a:t>
            </a:r>
            <a:r>
              <a:rPr lang="en-US" dirty="0" err="1">
                <a:latin typeface="Bookman Old Style" pitchFamily="18" charset="0"/>
              </a:rPr>
              <a:t>pravila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osnovi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nezavisno</a:t>
            </a:r>
            <a:r>
              <a:rPr lang="en-US" dirty="0">
                <a:latin typeface="Bookman Old Style" pitchFamily="18" charset="0"/>
              </a:rPr>
              <a:t> od </a:t>
            </a:r>
            <a:r>
              <a:rPr lang="en-US" dirty="0" err="1">
                <a:latin typeface="Bookman Old Style" pitchFamily="18" charset="0"/>
              </a:rPr>
              <a:t>vlastitog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moralno-vrednosnog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kodeksa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Imajući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vidu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relativno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učestale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njima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znane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konkretne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slučajeve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(</a:t>
            </a:r>
            <a:r>
              <a:rPr lang="en-US" dirty="0" err="1">
                <a:latin typeface="Bookman Old Style" pitchFamily="18" charset="0"/>
              </a:rPr>
              <a:t>podmićivanja</a:t>
            </a:r>
            <a:r>
              <a:rPr lang="en-US" dirty="0">
                <a:latin typeface="Bookman Old Style" pitchFamily="18" charset="0"/>
              </a:rPr>
              <a:t>) i </a:t>
            </a:r>
            <a:r>
              <a:rPr lang="en-US" dirty="0" err="1">
                <a:latin typeface="Bookman Old Style" pitchFamily="18" charset="0"/>
              </a:rPr>
              <a:t>faktičko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društveno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tolerisanje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takvog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ponašanja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ljudi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postaju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uvereni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svim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oblastima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društvenog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života</a:t>
            </a:r>
            <a:r>
              <a:rPr lang="en-US" dirty="0">
                <a:latin typeface="Bookman Old Style" pitchFamily="18" charset="0"/>
              </a:rPr>
              <a:t>, da je </a:t>
            </a:r>
            <a:r>
              <a:rPr lang="en-US" dirty="0" err="1">
                <a:latin typeface="Bookman Old Style" pitchFamily="18" charset="0"/>
              </a:rPr>
              <a:t>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mnogo</a:t>
            </a:r>
            <a:r>
              <a:rPr lang="en-US" dirty="0">
                <a:latin typeface="Bookman Old Style" pitchFamily="18" charset="0"/>
              </a:rPr>
              <a:t> i da je </a:t>
            </a:r>
            <a:r>
              <a:rPr lang="en-US" dirty="0" err="1">
                <a:latin typeface="Bookman Old Style" pitchFamily="18" charset="0"/>
              </a:rPr>
              <a:t>praktički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ned</a:t>
            </a:r>
            <a:r>
              <a:rPr lang="sr-Latn-ME" dirty="0">
                <a:latin typeface="Bookman Old Style" pitchFamily="18" charset="0"/>
              </a:rPr>
              <a:t>jelotvorno</a:t>
            </a:r>
            <a:r>
              <a:rPr lang="en-US" dirty="0">
                <a:latin typeface="Bookman Old Style" pitchFamily="18" charset="0"/>
              </a:rPr>
              <a:t> tome se </a:t>
            </a:r>
            <a:r>
              <a:rPr lang="en-US" dirty="0" err="1">
                <a:latin typeface="Bookman Old Style" pitchFamily="18" charset="0"/>
              </a:rPr>
              <a:t>suprotstavljati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pogotovo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vidu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ličnog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angažmana</a:t>
            </a:r>
            <a:r>
              <a:rPr lang="en-US" dirty="0">
                <a:latin typeface="Bookman Old Style" pitchFamily="18" charset="0"/>
              </a:rPr>
              <a:t>.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69460" y="654844"/>
            <a:ext cx="3228769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Umjesto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sr-Latn-ME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zaključka 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1553" y="1752600"/>
            <a:ext cx="8153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>
                <a:latin typeface="Bookman Old Style" pitchFamily="18" charset="0"/>
              </a:rPr>
              <a:t>Istraživanje</a:t>
            </a:r>
            <a:r>
              <a:rPr lang="en-US" sz="2200" b="1" dirty="0">
                <a:latin typeface="Bookman Old Style" pitchFamily="18" charset="0"/>
              </a:rPr>
              <a:t> je </a:t>
            </a:r>
            <a:r>
              <a:rPr lang="en-US" sz="2200" b="1" dirty="0" err="1">
                <a:latin typeface="Bookman Old Style" pitchFamily="18" charset="0"/>
              </a:rPr>
              <a:t>sprovedeno</a:t>
            </a:r>
            <a:r>
              <a:rPr lang="sr-Latn-ME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na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reprezentativnom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uzorku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građana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opštine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Tivat</a:t>
            </a:r>
            <a:r>
              <a:rPr lang="en-US" sz="2200" b="1" dirty="0">
                <a:latin typeface="Bookman Old Style" pitchFamily="18" charset="0"/>
              </a:rPr>
              <a:t> , </a:t>
            </a:r>
            <a:r>
              <a:rPr lang="en-US" sz="2200" b="1" dirty="0" err="1">
                <a:latin typeface="Bookman Old Style" pitchFamily="18" charset="0"/>
              </a:rPr>
              <a:t>starijih</a:t>
            </a:r>
            <a:r>
              <a:rPr lang="en-US" sz="2200" b="1" dirty="0">
                <a:latin typeface="Bookman Old Style" pitchFamily="18" charset="0"/>
              </a:rPr>
              <a:t> od 18 </a:t>
            </a:r>
            <a:r>
              <a:rPr lang="en-US" sz="2200" b="1" dirty="0" err="1">
                <a:latin typeface="Bookman Old Style" pitchFamily="18" charset="0"/>
              </a:rPr>
              <a:t>godina</a:t>
            </a:r>
            <a:r>
              <a:rPr lang="en-US" sz="2200" dirty="0">
                <a:latin typeface="Bookman Old Style" pitchFamily="18" charset="0"/>
              </a:rPr>
              <a:t>, </a:t>
            </a:r>
            <a:r>
              <a:rPr lang="en-US" sz="2200" b="1" dirty="0" err="1">
                <a:latin typeface="Bookman Old Style" pitchFamily="18" charset="0"/>
              </a:rPr>
              <a:t>na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teritoriji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cijele</a:t>
            </a:r>
            <a:r>
              <a:rPr lang="sr-Latn-ME" sz="2200" b="1" dirty="0">
                <a:latin typeface="Bookman Old Style" pitchFamily="18" charset="0"/>
              </a:rPr>
              <a:t> </a:t>
            </a:r>
            <a:r>
              <a:rPr lang="en-US" sz="2200" b="1" dirty="0" err="1">
                <a:latin typeface="Bookman Old Style" pitchFamily="18" charset="0"/>
              </a:rPr>
              <a:t>opštine</a:t>
            </a:r>
            <a:r>
              <a:rPr lang="en-US" sz="2200" b="1" dirty="0">
                <a:latin typeface="Bookman Old Style" pitchFamily="18" charset="0"/>
              </a:rPr>
              <a:t> </a:t>
            </a:r>
            <a:r>
              <a:rPr lang="en-US" sz="2200" dirty="0">
                <a:latin typeface="Bookman Old Style" pitchFamily="18" charset="0"/>
              </a:rPr>
              <a:t>/ </a:t>
            </a:r>
            <a:endParaRPr lang="sr-Latn-ME" sz="2200" dirty="0" smtClean="0">
              <a:latin typeface="Bookman Old Style" pitchFamily="18" charset="0"/>
            </a:endParaRPr>
          </a:p>
          <a:p>
            <a:pPr algn="just"/>
            <a:r>
              <a:rPr lang="sr-Latn-ME" sz="2200" dirty="0">
                <a:latin typeface="Bookman Old Style" pitchFamily="18" charset="0"/>
              </a:rPr>
              <a:t>Po</a:t>
            </a:r>
            <a:r>
              <a:rPr lang="en-US" sz="2200" dirty="0">
                <a:latin typeface="Bookman Old Style" pitchFamily="18" charset="0"/>
              </a:rPr>
              <a:t> </a:t>
            </a:r>
            <a:r>
              <a:rPr lang="en-US" sz="2200" dirty="0" err="1">
                <a:latin typeface="Bookman Old Style" pitchFamily="18" charset="0"/>
              </a:rPr>
              <a:t>mjesnim</a:t>
            </a:r>
            <a:r>
              <a:rPr lang="en-US" sz="2200" dirty="0">
                <a:latin typeface="Bookman Old Style" pitchFamily="18" charset="0"/>
              </a:rPr>
              <a:t> </a:t>
            </a:r>
            <a:r>
              <a:rPr lang="en-US" sz="2200" dirty="0" err="1">
                <a:latin typeface="Bookman Old Style" pitchFamily="18" charset="0"/>
              </a:rPr>
              <a:t>zajednicama</a:t>
            </a:r>
            <a:r>
              <a:rPr lang="hr-HR" sz="2200" dirty="0">
                <a:latin typeface="Bookman Old Style" pitchFamily="18" charset="0"/>
              </a:rPr>
              <a:t>,/6 mjesnih zajednica / </a:t>
            </a:r>
          </a:p>
          <a:p>
            <a:pPr algn="just"/>
            <a:endParaRPr lang="sr-Latn-ME" sz="2200" dirty="0" smtClean="0">
              <a:latin typeface="Bookman Old Style" pitchFamily="18" charset="0"/>
            </a:endParaRPr>
          </a:p>
          <a:p>
            <a:pPr algn="just"/>
            <a:r>
              <a:rPr lang="sr-Latn-ME" sz="2200" dirty="0" smtClean="0">
                <a:latin typeface="Bookman Old Style" pitchFamily="18" charset="0"/>
              </a:rPr>
              <a:t> - </a:t>
            </a:r>
            <a:r>
              <a:rPr lang="en-US" sz="2200" dirty="0" smtClean="0">
                <a:latin typeface="Bookman Old Style" pitchFamily="18" charset="0"/>
              </a:rPr>
              <a:t>On Line</a:t>
            </a:r>
            <a:r>
              <a:rPr lang="sr-Latn-ME" sz="2200" dirty="0" smtClean="0">
                <a:latin typeface="Bookman Old Style" pitchFamily="18" charset="0"/>
              </a:rPr>
              <a:t>  / </a:t>
            </a:r>
            <a:r>
              <a:rPr lang="en-US" sz="2200" dirty="0" smtClean="0">
                <a:latin typeface="Bookman Old Style" pitchFamily="18" charset="0"/>
              </a:rPr>
              <a:t>60</a:t>
            </a:r>
            <a:r>
              <a:rPr lang="sr-Latn-ME" sz="2200" dirty="0" smtClean="0">
                <a:latin typeface="Bookman Old Style" pitchFamily="18" charset="0"/>
              </a:rPr>
              <a:t> / </a:t>
            </a:r>
          </a:p>
          <a:p>
            <a:pPr marL="285750" indent="-285750" algn="just">
              <a:buFontTx/>
              <a:buChar char="-"/>
            </a:pPr>
            <a:r>
              <a:rPr lang="en-US" sz="2200" dirty="0" smtClean="0">
                <a:latin typeface="Bookman Old Style" pitchFamily="18" charset="0"/>
              </a:rPr>
              <a:t>i Face </a:t>
            </a:r>
            <a:r>
              <a:rPr lang="en-US" sz="2200" dirty="0">
                <a:latin typeface="Bookman Old Style" pitchFamily="18" charset="0"/>
              </a:rPr>
              <a:t>to </a:t>
            </a:r>
            <a:r>
              <a:rPr lang="en-US" sz="2200" dirty="0" smtClean="0">
                <a:latin typeface="Bookman Old Style" pitchFamily="18" charset="0"/>
              </a:rPr>
              <a:t>face</a:t>
            </a:r>
            <a:r>
              <a:rPr lang="sr-Latn-ME" sz="2200" dirty="0" smtClean="0">
                <a:latin typeface="Bookman Old Style" pitchFamily="18" charset="0"/>
              </a:rPr>
              <a:t> / </a:t>
            </a:r>
            <a:r>
              <a:rPr lang="en-US" sz="2200" dirty="0" smtClean="0">
                <a:latin typeface="Bookman Old Style" pitchFamily="18" charset="0"/>
              </a:rPr>
              <a:t>120</a:t>
            </a:r>
            <a:r>
              <a:rPr lang="sr-Latn-ME" sz="2200" dirty="0" smtClean="0">
                <a:latin typeface="Bookman Old Style" pitchFamily="18" charset="0"/>
              </a:rPr>
              <a:t> / ,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endParaRPr lang="sr-Latn-ME" sz="2200" dirty="0" smtClean="0">
              <a:latin typeface="Bookman Old Style" pitchFamily="18" charset="0"/>
            </a:endParaRPr>
          </a:p>
          <a:p>
            <a:pPr algn="just"/>
            <a:endParaRPr lang="sr-Latn-ME" sz="2200" b="1" dirty="0">
              <a:latin typeface="Bookman Old Style" pitchFamily="18" charset="0"/>
            </a:endParaRPr>
          </a:p>
          <a:p>
            <a:pPr algn="just"/>
            <a:r>
              <a:rPr lang="sr-Latn-ME" sz="2200" b="1" dirty="0" smtClean="0">
                <a:latin typeface="Bookman Old Style" pitchFamily="18" charset="0"/>
              </a:rPr>
              <a:t>U</a:t>
            </a:r>
            <a:r>
              <a:rPr lang="en-US" sz="2200" b="1" dirty="0" err="1" smtClean="0">
                <a:latin typeface="Bookman Old Style" pitchFamily="18" charset="0"/>
              </a:rPr>
              <a:t>kupno</a:t>
            </a:r>
            <a:r>
              <a:rPr lang="en-US" sz="2200" b="1" dirty="0" smtClean="0">
                <a:latin typeface="Bookman Old Style" pitchFamily="18" charset="0"/>
              </a:rPr>
              <a:t> </a:t>
            </a:r>
            <a:r>
              <a:rPr lang="en-US" sz="2200" b="1" dirty="0">
                <a:latin typeface="Bookman Old Style" pitchFamily="18" charset="0"/>
              </a:rPr>
              <a:t>180 </a:t>
            </a:r>
            <a:r>
              <a:rPr lang="en-US" sz="2200" b="1" dirty="0" err="1">
                <a:latin typeface="Bookman Old Style" pitchFamily="18" charset="0"/>
              </a:rPr>
              <a:t>ili</a:t>
            </a:r>
            <a:r>
              <a:rPr lang="en-US" sz="2200" b="1" dirty="0">
                <a:latin typeface="Bookman Old Style" pitchFamily="18" charset="0"/>
              </a:rPr>
              <a:t> 2,5% </a:t>
            </a:r>
            <a:r>
              <a:rPr lang="en-US" sz="2200" dirty="0" err="1">
                <a:latin typeface="Bookman Old Style" pitchFamily="18" charset="0"/>
              </a:rPr>
              <a:t>stanovništva</a:t>
            </a:r>
            <a:r>
              <a:rPr lang="en-US" sz="2200" dirty="0">
                <a:latin typeface="Bookman Old Style" pitchFamily="18" charset="0"/>
              </a:rPr>
              <a:t> </a:t>
            </a:r>
            <a:r>
              <a:rPr lang="en-US" sz="2200" dirty="0" err="1">
                <a:latin typeface="Bookman Old Style" pitchFamily="18" charset="0"/>
              </a:rPr>
              <a:t>starijih</a:t>
            </a:r>
            <a:r>
              <a:rPr lang="en-US" sz="2200" dirty="0">
                <a:latin typeface="Bookman Old Style" pitchFamily="18" charset="0"/>
              </a:rPr>
              <a:t> od 18 </a:t>
            </a:r>
            <a:r>
              <a:rPr lang="en-US" sz="2200" dirty="0" err="1">
                <a:latin typeface="Bookman Old Style" pitchFamily="18" charset="0"/>
              </a:rPr>
              <a:t>godina</a:t>
            </a:r>
            <a:r>
              <a:rPr lang="en-US" sz="2200" dirty="0">
                <a:latin typeface="Bookman Old Style" pitchFamily="18" charset="0"/>
              </a:rPr>
              <a:t> , </a:t>
            </a:r>
            <a:endParaRPr lang="sr-Latn-ME" sz="2200" dirty="0" smtClean="0">
              <a:latin typeface="Bookman Old Style" pitchFamily="18" charset="0"/>
            </a:endParaRPr>
          </a:p>
          <a:p>
            <a:pPr algn="just"/>
            <a:endParaRPr lang="en-US" sz="2200" dirty="0">
              <a:latin typeface="Bookman Old Style" pitchFamily="18" charset="0"/>
            </a:endParaRPr>
          </a:p>
          <a:p>
            <a:pPr algn="just"/>
            <a:r>
              <a:rPr lang="hr-HR" sz="2200" b="1" i="1" dirty="0">
                <a:latin typeface="Bookman Old Style" pitchFamily="18" charset="0"/>
              </a:rPr>
              <a:t>Što smatramo da predstavlja reprezentativan uzorak na lokalnom nivou</a:t>
            </a:r>
            <a:r>
              <a:rPr lang="hr-HR" sz="2200" b="1" i="1" dirty="0" smtClean="0">
                <a:latin typeface="Bookman Old Style" pitchFamily="18" charset="0"/>
              </a:rPr>
              <a:t>.</a:t>
            </a:r>
          </a:p>
          <a:p>
            <a:endParaRPr lang="en-US" sz="2200" b="1" i="1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7114" y="1066799"/>
            <a:ext cx="28840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Opis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uzorka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3400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5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66800"/>
            <a:ext cx="87820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/>
              <a:t>Pol: </a:t>
            </a:r>
            <a:r>
              <a:rPr lang="en-US" dirty="0" err="1"/>
              <a:t>Muški</a:t>
            </a:r>
            <a:r>
              <a:rPr lang="en-US" dirty="0"/>
              <a:t> : 44% </a:t>
            </a:r>
            <a:r>
              <a:rPr lang="en-US" dirty="0" smtClean="0"/>
              <a:t>;</a:t>
            </a:r>
            <a:r>
              <a:rPr lang="sr-Latn-ME" dirty="0" smtClean="0"/>
              <a:t>               </a:t>
            </a:r>
            <a:r>
              <a:rPr lang="en-US" dirty="0" smtClean="0"/>
              <a:t> </a:t>
            </a:r>
            <a:r>
              <a:rPr lang="en-US" b="1" dirty="0" err="1"/>
              <a:t>Ženski</a:t>
            </a:r>
            <a:r>
              <a:rPr lang="en-US" dirty="0"/>
              <a:t>: 56% 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algn="just"/>
            <a:r>
              <a:rPr lang="en-US" b="1" dirty="0"/>
              <a:t> </a:t>
            </a:r>
            <a:r>
              <a:rPr lang="en-US" b="1" dirty="0" err="1" smtClean="0"/>
              <a:t>Starost</a:t>
            </a:r>
            <a:r>
              <a:rPr lang="en-US" b="1" dirty="0"/>
              <a:t>: 18-29 god</a:t>
            </a:r>
            <a:r>
              <a:rPr lang="en-US" dirty="0"/>
              <a:t>: 17% </a:t>
            </a:r>
            <a:r>
              <a:rPr lang="en-US" b="1" dirty="0"/>
              <a:t>;30-39 god</a:t>
            </a:r>
            <a:r>
              <a:rPr lang="en-US" dirty="0"/>
              <a:t>: 37 % ;</a:t>
            </a:r>
            <a:r>
              <a:rPr lang="en-US" b="1" dirty="0"/>
              <a:t>40-49 god</a:t>
            </a:r>
            <a:r>
              <a:rPr lang="en-US" dirty="0"/>
              <a:t>: 22 % ;</a:t>
            </a:r>
            <a:r>
              <a:rPr lang="en-US" b="1" dirty="0"/>
              <a:t>50-59 god</a:t>
            </a:r>
            <a:r>
              <a:rPr lang="en-US" dirty="0"/>
              <a:t>: 13</a:t>
            </a:r>
            <a:r>
              <a:rPr lang="en-US" b="1" dirty="0"/>
              <a:t>% 60 </a:t>
            </a:r>
            <a:r>
              <a:rPr lang="en-US" b="1" dirty="0" err="1"/>
              <a:t>godina</a:t>
            </a:r>
            <a:r>
              <a:rPr lang="en-US" dirty="0"/>
              <a:t> i </a:t>
            </a:r>
            <a:r>
              <a:rPr lang="en-US" dirty="0" err="1"/>
              <a:t>više</a:t>
            </a:r>
            <a:r>
              <a:rPr lang="en-US" dirty="0"/>
              <a:t>: 11 % 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b="1" i="1" dirty="0"/>
              <a:t>30-49 </a:t>
            </a:r>
            <a:r>
              <a:rPr lang="en-US" b="1" i="1" dirty="0" err="1"/>
              <a:t>godina</a:t>
            </a:r>
            <a:r>
              <a:rPr lang="en-US" b="1" i="1" dirty="0"/>
              <a:t> </a:t>
            </a:r>
            <a:r>
              <a:rPr lang="en-US" b="1" i="1" dirty="0" err="1"/>
              <a:t>ukupno</a:t>
            </a:r>
            <a:r>
              <a:rPr lang="en-US" b="1" i="1" dirty="0"/>
              <a:t>: 59 %/</a:t>
            </a:r>
            <a:endParaRPr lang="en-US" dirty="0"/>
          </a:p>
          <a:p>
            <a:pPr algn="just"/>
            <a:r>
              <a:rPr lang="en-US" b="1" dirty="0"/>
              <a:t> </a:t>
            </a:r>
            <a:endParaRPr lang="en-US" dirty="0"/>
          </a:p>
          <a:p>
            <a:pPr lvl="0" algn="just"/>
            <a:r>
              <a:rPr lang="en-US" b="1" dirty="0" err="1"/>
              <a:t>Obrazovanje</a:t>
            </a:r>
            <a:r>
              <a:rPr lang="en-US" b="1" dirty="0"/>
              <a:t>: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: 5 %;  </a:t>
            </a:r>
            <a:r>
              <a:rPr lang="en-US" dirty="0" err="1"/>
              <a:t>Srednja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30% ; </a:t>
            </a:r>
            <a:r>
              <a:rPr lang="en-US" dirty="0" err="1"/>
              <a:t>Viša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15 % ; </a:t>
            </a:r>
            <a:r>
              <a:rPr lang="en-US" i="1" dirty="0" err="1"/>
              <a:t>Fakultet</a:t>
            </a:r>
            <a:r>
              <a:rPr lang="en-US" i="1" dirty="0"/>
              <a:t> 47</a:t>
            </a:r>
            <a:r>
              <a:rPr lang="hr-HR" i="1" dirty="0"/>
              <a:t>%</a:t>
            </a:r>
            <a:r>
              <a:rPr lang="en-US" i="1" dirty="0"/>
              <a:t>;</a:t>
            </a:r>
            <a:r>
              <a:rPr lang="en-US" dirty="0"/>
              <a:t> </a:t>
            </a:r>
            <a:r>
              <a:rPr lang="en-US" dirty="0" err="1"/>
              <a:t>Mr</a:t>
            </a:r>
            <a:r>
              <a:rPr lang="en-US" dirty="0"/>
              <a:t>/Dr:3 %.  </a:t>
            </a:r>
          </a:p>
          <a:p>
            <a:pPr algn="just"/>
            <a:r>
              <a:rPr lang="en-US" dirty="0"/>
              <a:t> </a:t>
            </a:r>
          </a:p>
          <a:p>
            <a:pPr lvl="0" algn="just"/>
            <a:r>
              <a:rPr lang="en-US" b="1" dirty="0" err="1"/>
              <a:t>Zanimanje</a:t>
            </a:r>
            <a:r>
              <a:rPr lang="en-US" b="1" dirty="0"/>
              <a:t> </a:t>
            </a:r>
            <a:r>
              <a:rPr lang="en-US" dirty="0" err="1"/>
              <a:t>Poljoprivrednik</a:t>
            </a:r>
            <a:r>
              <a:rPr lang="en-US" dirty="0"/>
              <a:t>: 0,5%; </a:t>
            </a:r>
            <a:r>
              <a:rPr lang="en-US" dirty="0" err="1"/>
              <a:t>Domaćica</a:t>
            </a:r>
            <a:r>
              <a:rPr lang="en-US" dirty="0"/>
              <a:t>: 5,5 %;  NK </a:t>
            </a:r>
            <a:r>
              <a:rPr lang="en-US" dirty="0" err="1"/>
              <a:t>ili</a:t>
            </a:r>
            <a:r>
              <a:rPr lang="en-US" dirty="0"/>
              <a:t> PK </a:t>
            </a:r>
            <a:r>
              <a:rPr lang="en-US" dirty="0" err="1"/>
              <a:t>radnik</a:t>
            </a:r>
            <a:r>
              <a:rPr lang="en-US" dirty="0"/>
              <a:t>: 10% ;</a:t>
            </a:r>
          </a:p>
          <a:p>
            <a:pPr algn="just"/>
            <a:r>
              <a:rPr lang="en-US" i="1" dirty="0"/>
              <a:t>KV I VKV </a:t>
            </a:r>
            <a:r>
              <a:rPr lang="en-US" i="1" dirty="0" err="1"/>
              <a:t>radnik</a:t>
            </a:r>
            <a:r>
              <a:rPr lang="en-US" i="1" dirty="0"/>
              <a:t>: 21% ,  </a:t>
            </a:r>
            <a:r>
              <a:rPr lang="en-US" i="1" dirty="0" err="1"/>
              <a:t>Tehničar</a:t>
            </a:r>
            <a:r>
              <a:rPr lang="en-US" i="1" dirty="0"/>
              <a:t> /</a:t>
            </a:r>
            <a:r>
              <a:rPr lang="en-US" i="1" dirty="0" err="1"/>
              <a:t>službenik</a:t>
            </a:r>
            <a:r>
              <a:rPr lang="en-US" i="1" dirty="0"/>
              <a:t> 22%;</a:t>
            </a:r>
            <a:r>
              <a:rPr lang="en-US" dirty="0" err="1"/>
              <a:t>Stručnjak</a:t>
            </a:r>
            <a:r>
              <a:rPr lang="en-US" dirty="0"/>
              <a:t>:/Fak36%; </a:t>
            </a:r>
            <a:r>
              <a:rPr lang="en-US" dirty="0" err="1"/>
              <a:t>Učenik</a:t>
            </a:r>
            <a:r>
              <a:rPr lang="en-US" dirty="0"/>
              <a:t>/student: 5%  / </a:t>
            </a:r>
            <a:r>
              <a:rPr lang="en-US" b="1" i="1" dirty="0"/>
              <a:t>KV I VKV </a:t>
            </a:r>
            <a:r>
              <a:rPr lang="en-US" b="1" i="1" dirty="0" err="1"/>
              <a:t>radnik</a:t>
            </a:r>
            <a:r>
              <a:rPr lang="en-US" b="1" i="1" dirty="0"/>
              <a:t>: 21% ,  </a:t>
            </a:r>
            <a:r>
              <a:rPr lang="en-US" b="1" i="1" dirty="0" err="1"/>
              <a:t>Tehničar</a:t>
            </a:r>
            <a:r>
              <a:rPr lang="en-US" b="1" i="1" dirty="0"/>
              <a:t> /</a:t>
            </a:r>
            <a:r>
              <a:rPr lang="en-US" b="1" i="1" dirty="0" err="1"/>
              <a:t>službenik</a:t>
            </a:r>
            <a:r>
              <a:rPr lang="en-US" b="1" i="1" dirty="0"/>
              <a:t> 22%;</a:t>
            </a:r>
            <a:endParaRPr lang="en-US" dirty="0"/>
          </a:p>
          <a:p>
            <a:pPr algn="just"/>
            <a:r>
              <a:rPr lang="en-US" dirty="0"/>
              <a:t> </a:t>
            </a:r>
          </a:p>
          <a:p>
            <a:pPr lvl="0" algn="just"/>
            <a:r>
              <a:rPr lang="en-US" b="1" dirty="0" err="1"/>
              <a:t>Radni</a:t>
            </a:r>
            <a:r>
              <a:rPr lang="en-US" b="1" dirty="0"/>
              <a:t> status </a:t>
            </a:r>
            <a:r>
              <a:rPr lang="en-US" dirty="0"/>
              <a:t>:</a:t>
            </a:r>
            <a:r>
              <a:rPr lang="en-US" dirty="0" err="1"/>
              <a:t>Nezaposlen</a:t>
            </a:r>
            <a:r>
              <a:rPr lang="en-US" dirty="0"/>
              <a:t>/a: 16% ;</a:t>
            </a:r>
            <a:r>
              <a:rPr lang="en-US" i="1" dirty="0" err="1"/>
              <a:t>Zaposlen</a:t>
            </a:r>
            <a:r>
              <a:rPr lang="en-US" i="1" dirty="0"/>
              <a:t> u </a:t>
            </a:r>
            <a:r>
              <a:rPr lang="en-US" i="1" dirty="0" err="1"/>
              <a:t>javnom</a:t>
            </a:r>
            <a:r>
              <a:rPr lang="en-US" i="1" dirty="0"/>
              <a:t> </a:t>
            </a:r>
            <a:r>
              <a:rPr lang="en-US" i="1" dirty="0" err="1"/>
              <a:t>sektoru</a:t>
            </a:r>
            <a:r>
              <a:rPr lang="en-US" i="1" dirty="0"/>
              <a:t>: 36% ;</a:t>
            </a:r>
            <a:r>
              <a:rPr lang="en-US" i="1" dirty="0" err="1"/>
              <a:t>Zaposlen</a:t>
            </a:r>
            <a:r>
              <a:rPr lang="en-US" i="1" dirty="0"/>
              <a:t> u </a:t>
            </a:r>
            <a:r>
              <a:rPr lang="en-US" i="1" dirty="0" err="1"/>
              <a:t>privatnom</a:t>
            </a:r>
            <a:r>
              <a:rPr lang="en-US" i="1" dirty="0"/>
              <a:t> </a:t>
            </a:r>
            <a:r>
              <a:rPr lang="en-US" i="1" dirty="0" err="1"/>
              <a:t>sektoru</a:t>
            </a:r>
            <a:r>
              <a:rPr lang="en-US" i="1" dirty="0"/>
              <a:t>: 29%</a:t>
            </a:r>
            <a:r>
              <a:rPr lang="en-US" dirty="0"/>
              <a:t> ; </a:t>
            </a:r>
            <a:r>
              <a:rPr lang="en-US" dirty="0" err="1"/>
              <a:t>Privatnik</a:t>
            </a:r>
            <a:r>
              <a:rPr lang="en-US" dirty="0"/>
              <a:t>/</a:t>
            </a:r>
            <a:r>
              <a:rPr lang="en-US" dirty="0" err="1"/>
              <a:t>preduzetnik</a:t>
            </a:r>
            <a:r>
              <a:rPr lang="en-US" dirty="0"/>
              <a:t>: 4% ;</a:t>
            </a:r>
            <a:r>
              <a:rPr lang="en-US" dirty="0" err="1"/>
              <a:t>Penzioner</a:t>
            </a:r>
            <a:r>
              <a:rPr lang="en-US" dirty="0"/>
              <a:t>: 10%; </a:t>
            </a:r>
            <a:r>
              <a:rPr lang="en-US" dirty="0" err="1"/>
              <a:t>Učenik</a:t>
            </a:r>
            <a:r>
              <a:rPr lang="en-US" dirty="0"/>
              <a:t>/student: 5%  / </a:t>
            </a:r>
            <a:r>
              <a:rPr lang="en-US" b="1" i="1" dirty="0" err="1"/>
              <a:t>Zaposlen</a:t>
            </a:r>
            <a:r>
              <a:rPr lang="en-US" b="1" i="1" dirty="0"/>
              <a:t> u </a:t>
            </a:r>
            <a:r>
              <a:rPr lang="en-US" b="1" i="1" dirty="0" err="1"/>
              <a:t>javnom</a:t>
            </a:r>
            <a:r>
              <a:rPr lang="en-US" b="1" i="1" dirty="0"/>
              <a:t> </a:t>
            </a:r>
            <a:r>
              <a:rPr lang="en-US" b="1" i="1" dirty="0" err="1"/>
              <a:t>sektoru</a:t>
            </a:r>
            <a:r>
              <a:rPr lang="en-US" b="1" i="1" dirty="0"/>
              <a:t>: 36%;</a:t>
            </a:r>
            <a:r>
              <a:rPr lang="en-US" b="1" i="1" dirty="0" err="1"/>
              <a:t>Zaposlen</a:t>
            </a:r>
            <a:r>
              <a:rPr lang="en-US" b="1" i="1" dirty="0"/>
              <a:t> u </a:t>
            </a:r>
            <a:r>
              <a:rPr lang="en-US" b="1" i="1" dirty="0" err="1"/>
              <a:t>privatnom</a:t>
            </a:r>
            <a:r>
              <a:rPr lang="en-US" b="1" i="1" dirty="0"/>
              <a:t> </a:t>
            </a:r>
            <a:r>
              <a:rPr lang="en-US" b="1" i="1" dirty="0" err="1"/>
              <a:t>sektoru</a:t>
            </a:r>
            <a:r>
              <a:rPr lang="en-US" b="1" i="1" dirty="0"/>
              <a:t>: 29%/ </a:t>
            </a:r>
            <a:endParaRPr lang="en-US" dirty="0"/>
          </a:p>
          <a:p>
            <a:pPr algn="just"/>
            <a:r>
              <a:rPr lang="en-US" b="1" dirty="0"/>
              <a:t> </a:t>
            </a:r>
            <a:endParaRPr lang="en-US" dirty="0"/>
          </a:p>
          <a:p>
            <a:pPr lvl="0" algn="just"/>
            <a:r>
              <a:rPr lang="en-US" b="1" dirty="0" err="1"/>
              <a:t>Prosječna</a:t>
            </a:r>
            <a:r>
              <a:rPr lang="en-US" b="1" dirty="0"/>
              <a:t> </a:t>
            </a:r>
            <a:r>
              <a:rPr lang="en-US" b="1" dirty="0" err="1"/>
              <a:t>mjesečna</a:t>
            </a:r>
            <a:r>
              <a:rPr lang="en-US" b="1" dirty="0"/>
              <a:t> </a:t>
            </a:r>
            <a:r>
              <a:rPr lang="en-US" b="1" dirty="0" err="1"/>
              <a:t>primanja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članu</a:t>
            </a:r>
            <a:r>
              <a:rPr lang="en-US" b="1" dirty="0"/>
              <a:t> </a:t>
            </a:r>
            <a:r>
              <a:rPr lang="en-US" b="1" dirty="0" err="1"/>
              <a:t>domaćinstva</a:t>
            </a:r>
            <a:r>
              <a:rPr lang="en-US" b="1" dirty="0"/>
              <a:t> : </a:t>
            </a:r>
            <a:r>
              <a:rPr lang="en-US" dirty="0"/>
              <a:t>Ne </a:t>
            </a:r>
            <a:r>
              <a:rPr lang="en-US" dirty="0" err="1"/>
              <a:t>zna</a:t>
            </a:r>
            <a:r>
              <a:rPr lang="en-US" dirty="0"/>
              <a:t>/</a:t>
            </a:r>
            <a:r>
              <a:rPr lang="en-US" dirty="0" err="1"/>
              <a:t>odbija</a:t>
            </a:r>
            <a:r>
              <a:rPr lang="en-US" dirty="0"/>
              <a:t> da </a:t>
            </a:r>
            <a:r>
              <a:rPr lang="en-US" dirty="0" err="1"/>
              <a:t>odgovori</a:t>
            </a:r>
            <a:r>
              <a:rPr lang="en-US" dirty="0"/>
              <a:t>: 11% ;Do  250EUR: 11% ; 500 EUR:34 % ;750,00 : 24;1000,00 EUR :8%; 1000,00 EUR  +</a:t>
            </a:r>
            <a:r>
              <a:rPr lang="hr-HR" dirty="0"/>
              <a:t>:5%. / </a:t>
            </a:r>
            <a:r>
              <a:rPr lang="hr-HR" b="1" i="1" dirty="0"/>
              <a:t> Od 500,00 – 750,00 : 58% /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3400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590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3190" y="654844"/>
            <a:ext cx="71628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I.-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Razumjevanje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korupcije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i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javnog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Bookman Old Style" pitchFamily="18" charset="0"/>
              </a:rPr>
              <a:t>interesa</a:t>
            </a:r>
            <a:r>
              <a:rPr lang="en-US" sz="2400" b="1" dirty="0">
                <a:solidFill>
                  <a:srgbClr val="FFC000"/>
                </a:solidFill>
                <a:latin typeface="Bookman Old Style" pitchFamily="18" charset="0"/>
              </a:rPr>
              <a:t> </a:t>
            </a:r>
            <a:endParaRPr lang="en-US" sz="24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212166"/>
            <a:ext cx="8921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dirty="0" smtClean="0">
                <a:latin typeface="Bookman Old Style" pitchFamily="18" charset="0"/>
              </a:rPr>
              <a:t>Za </a:t>
            </a:r>
            <a:r>
              <a:rPr lang="hr-HR" dirty="0">
                <a:latin typeface="Bookman Old Style" pitchFamily="18" charset="0"/>
              </a:rPr>
              <a:t>potrebe jačanja i razvijanja </a:t>
            </a:r>
            <a:r>
              <a:rPr lang="hr-HR" dirty="0" smtClean="0">
                <a:latin typeface="Bookman Old Style" pitchFamily="18" charset="0"/>
              </a:rPr>
              <a:t>svjesti </a:t>
            </a:r>
            <a:r>
              <a:rPr lang="hr-HR" dirty="0">
                <a:latin typeface="Bookman Old Style" pitchFamily="18" charset="0"/>
              </a:rPr>
              <a:t>javnosti u </a:t>
            </a:r>
            <a:r>
              <a:rPr lang="hr-HR" dirty="0" smtClean="0">
                <a:latin typeface="Bookman Old Style" pitchFamily="18" charset="0"/>
              </a:rPr>
              <a:t>opštini </a:t>
            </a:r>
            <a:r>
              <a:rPr lang="hr-HR" dirty="0">
                <a:latin typeface="Bookman Old Style" pitchFamily="18" charset="0"/>
              </a:rPr>
              <a:t>Tivat o značaju prevencije i borbe protiv korupcije, bilo je neophodno  utvrditi stepen ne/prepoznavanja određenih koruptivnih ponašanja, odnosno njihovog manjeg ili većeg nivoa tolerisanja i </a:t>
            </a:r>
            <a:r>
              <a:rPr lang="hr-HR" dirty="0" smtClean="0">
                <a:latin typeface="Bookman Old Style" pitchFamily="18" charset="0"/>
              </a:rPr>
              <a:t>opravdavanja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" y="3080504"/>
            <a:ext cx="89217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ME" b="1" dirty="0" smtClean="0">
                <a:latin typeface="Bookman Old Style" pitchFamily="18" charset="0"/>
              </a:rPr>
              <a:t>Korupcija</a:t>
            </a:r>
            <a:r>
              <a:rPr lang="sr-Cyrl-ME" dirty="0" smtClean="0">
                <a:latin typeface="Bookman Old Style" pitchFamily="18" charset="0"/>
              </a:rPr>
              <a:t> </a:t>
            </a:r>
            <a:r>
              <a:rPr lang="sr-Cyrl-ME" dirty="0">
                <a:latin typeface="Bookman Old Style" pitchFamily="18" charset="0"/>
              </a:rPr>
              <a:t>(са </a:t>
            </a:r>
            <a:r>
              <a:rPr lang="sr-Cyrl-ME" dirty="0">
                <a:latin typeface="Bookman Old Style" pitchFamily="18" charset="0"/>
                <a:hlinkClick r:id="rId3" tooltip="Латински језик"/>
              </a:rPr>
              <a:t>лат.</a:t>
            </a:r>
            <a:r>
              <a:rPr lang="sr-Cyrl-ME" dirty="0">
                <a:latin typeface="Bookman Old Style" pitchFamily="18" charset="0"/>
              </a:rPr>
              <a:t> </a:t>
            </a:r>
            <a:r>
              <a:rPr lang="vi-VN" i="1" dirty="0"/>
              <a:t>corruptio</a:t>
            </a:r>
            <a:r>
              <a:rPr lang="vi-VN" dirty="0"/>
              <a:t>, u prevodu – podmitljivost, potkupljivost, pokvarenost</a:t>
            </a:r>
            <a:r>
              <a:rPr lang="vi-VN" baseline="30000" dirty="0">
                <a:hlinkClick r:id="rId4"/>
              </a:rPr>
              <a:t>[1]</a:t>
            </a:r>
            <a:r>
              <a:rPr lang="vi-VN" dirty="0"/>
              <a:t>) podrazumeva nezakonito korišćenje društvenog i državnog položaja i moći radi sticanja sopstvene koristi. Kada se koristi kao pridev reč „korumpirani”, doslovno znači </a:t>
            </a:r>
            <a:r>
              <a:rPr lang="vi-VN" i="1" dirty="0"/>
              <a:t>potpuno slomljeno</a:t>
            </a:r>
            <a:r>
              <a:rPr lang="vi-VN" dirty="0"/>
              <a:t>. Tu reč je prvi put koristio </a:t>
            </a:r>
            <a:r>
              <a:rPr lang="vi-VN" dirty="0">
                <a:hlinkClick r:id="rId5" tooltip="Aristotel"/>
              </a:rPr>
              <a:t>Aristotel</a:t>
            </a:r>
            <a:r>
              <a:rPr lang="vi-VN" dirty="0"/>
              <a:t>, a kasnije i </a:t>
            </a:r>
            <a:r>
              <a:rPr lang="vi-VN" dirty="0">
                <a:hlinkClick r:id="rId6" tooltip="Ciceron"/>
              </a:rPr>
              <a:t>Ciceron</a:t>
            </a:r>
            <a:r>
              <a:rPr lang="vi-VN" dirty="0"/>
              <a:t> koji je dodao termin mito i napuštanje dobrih navika. </a:t>
            </a:r>
          </a:p>
          <a:p>
            <a:pPr algn="just"/>
            <a:r>
              <a:rPr lang="vi-VN" dirty="0"/>
              <a:t>U filozofskim, teološkim, ili moralnim raspravama, korupcija je duhovna ili moralna nečistoća ili odstupanje od ideala. U korupciju se ubrajaju brojne aktivnosti, uključujući podmićivanje, proneveru i pranje novca, isto kao i poklanjanje kako bi se dobile određene usluge ili pružanje usluga ili ustupaka na osnovu veza i poznanstava. Centralizovana, vladina, ili „politička“ korupcija se javlja kada državni zvaničnik ili osoba zaposlena u državnom sektoru radi râdi lične koristi. </a:t>
            </a:r>
          </a:p>
        </p:txBody>
      </p:sp>
    </p:spTree>
    <p:extLst>
      <p:ext uri="{BB962C8B-B14F-4D97-AF65-F5344CB8AC3E}">
        <p14:creationId xmlns:p14="http://schemas.microsoft.com/office/powerpoint/2010/main" val="29935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244" y="273106"/>
            <a:ext cx="551090" cy="51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5016641"/>
            <a:ext cx="84153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dirty="0">
                <a:latin typeface="Bookman Old Style" pitchFamily="18" charset="0"/>
              </a:rPr>
              <a:t>Najveći broj ispitanika u ovom istraživanju smatra da su za nastanak korupcije </a:t>
            </a:r>
            <a:r>
              <a:rPr lang="hr-HR" sz="2000" b="1" i="1" dirty="0">
                <a:latin typeface="Bookman Old Style" pitchFamily="18" charset="0"/>
              </a:rPr>
              <a:t>odgovorne obe strane, i građani i javni službenici/funkcioneri (55%).</a:t>
            </a:r>
            <a:r>
              <a:rPr lang="hr-HR" sz="2000" dirty="0">
                <a:latin typeface="Bookman Old Style" pitchFamily="18" charset="0"/>
              </a:rPr>
              <a:t> 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686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Bookman Old Style" pitchFamily="18" charset="0"/>
              </a:rPr>
              <a:t>Analizom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potvrdjena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predpostavka</a:t>
            </a:r>
            <a:r>
              <a:rPr lang="en-US" dirty="0">
                <a:latin typeface="Bookman Old Style" pitchFamily="18" charset="0"/>
              </a:rPr>
              <a:t>  da </a:t>
            </a:r>
            <a:r>
              <a:rPr lang="en-US" dirty="0" err="1">
                <a:latin typeface="Bookman Old Style" pitchFamily="18" charset="0"/>
              </a:rPr>
              <a:t>oblici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korupcije,na</a:t>
            </a:r>
            <a:r>
              <a:rPr lang="sr-Latn-ME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se u </a:t>
            </a:r>
            <a:r>
              <a:rPr lang="en-US" dirty="0" err="1">
                <a:latin typeface="Bookman Old Style" pitchFamily="18" charset="0"/>
              </a:rPr>
              <a:t>javnosti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ovaj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pojam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najčešće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svodi</a:t>
            </a:r>
            <a:r>
              <a:rPr lang="en-US" dirty="0">
                <a:latin typeface="Bookman Old Style" pitchFamily="18" charset="0"/>
              </a:rPr>
              <a:t>, a to je </a:t>
            </a:r>
            <a:r>
              <a:rPr lang="en-US" dirty="0" err="1">
                <a:latin typeface="Bookman Old Style" pitchFamily="18" charset="0"/>
              </a:rPr>
              <a:t>davanje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uzimanje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mita</a:t>
            </a:r>
            <a:r>
              <a:rPr lang="en-US" dirty="0">
                <a:latin typeface="Bookman Old Style" pitchFamily="18" charset="0"/>
              </a:rPr>
              <a:t>.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en-US" dirty="0" err="1" smtClean="0">
                <a:latin typeface="Bookman Old Style" pitchFamily="18" charset="0"/>
              </a:rPr>
              <a:t>Istraživanje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pokazuje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stepen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tolerancije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percepcije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nešto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jeste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korupcija</a:t>
            </a:r>
            <a:r>
              <a:rPr lang="en-US" dirty="0">
                <a:latin typeface="Bookman Old Style" pitchFamily="18" charset="0"/>
              </a:rPr>
              <a:t> , u </a:t>
            </a:r>
            <a:r>
              <a:rPr lang="en-US" dirty="0" err="1">
                <a:latin typeface="Bookman Old Style" pitchFamily="18" charset="0"/>
              </a:rPr>
              <a:t>značajnoj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mjeri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zavisi</a:t>
            </a:r>
            <a:r>
              <a:rPr lang="en-US" dirty="0">
                <a:latin typeface="Bookman Old Style" pitchFamily="18" charset="0"/>
              </a:rPr>
              <a:t> od toga </a:t>
            </a:r>
            <a:r>
              <a:rPr lang="en-US" dirty="0" err="1">
                <a:latin typeface="Bookman Old Style" pitchFamily="18" charset="0"/>
              </a:rPr>
              <a:t>šta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posmatra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predmet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korupcije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koje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vrste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daje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sz="2400" dirty="0">
                <a:latin typeface="Bookman Old Style" pitchFamily="18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333" y="830880"/>
            <a:ext cx="8282301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200" b="1" dirty="0">
                <a:solidFill>
                  <a:srgbClr val="FFC000"/>
                </a:solidFill>
                <a:latin typeface="Bookman Old Style" pitchFamily="18" charset="0"/>
              </a:rPr>
              <a:t>1. Percepcija različitih oblika ponašanja kao koruptivnog ponašanja </a:t>
            </a:r>
            <a:endParaRPr lang="en-US" sz="2200" dirty="0">
              <a:solidFill>
                <a:srgbClr val="FFC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852488"/>
            <a:ext cx="8763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latin typeface="Bookman Old Style" pitchFamily="18" charset="0"/>
              </a:rPr>
              <a:t>Tako</a:t>
            </a:r>
            <a:r>
              <a:rPr lang="en-US" b="1" dirty="0">
                <a:latin typeface="Bookman Old Style" pitchFamily="18" charset="0"/>
              </a:rPr>
              <a:t>, </a:t>
            </a:r>
            <a:r>
              <a:rPr lang="en-US" b="1" dirty="0" err="1">
                <a:latin typeface="Bookman Old Style" pitchFamily="18" charset="0"/>
              </a:rPr>
              <a:t>svaki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peti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građanin</a:t>
            </a:r>
            <a:r>
              <a:rPr lang="en-US" b="1" dirty="0">
                <a:latin typeface="Bookman Old Style" pitchFamily="18" charset="0"/>
              </a:rPr>
              <a:t> (20%) ne </a:t>
            </a:r>
            <a:r>
              <a:rPr lang="en-US" b="1" dirty="0" err="1">
                <a:latin typeface="Bookman Old Style" pitchFamily="18" charset="0"/>
              </a:rPr>
              <a:t>vidi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ništa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problematično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davanju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poklona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službeniku</a:t>
            </a:r>
            <a:r>
              <a:rPr lang="en-US" dirty="0">
                <a:latin typeface="Bookman Old Style" pitchFamily="18" charset="0"/>
              </a:rPr>
              <a:t> da </a:t>
            </a:r>
            <a:r>
              <a:rPr lang="en-US" dirty="0" err="1">
                <a:latin typeface="Bookman Old Style" pitchFamily="18" charset="0"/>
              </a:rPr>
              <a:t>uradi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nešto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što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inače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njegov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posao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–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ovu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vrstu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ponašanja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postoji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najveći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stepen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tolerancije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odnosu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ostalih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devet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vrsta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ponašanja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situacija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anketirane</a:t>
            </a:r>
            <a:r>
              <a:rPr lang="en-US" dirty="0">
                <a:latin typeface="Bookman Old Style" pitchFamily="18" charset="0"/>
              </a:rPr>
              <a:t>. 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 </a:t>
            </a:r>
          </a:p>
          <a:p>
            <a:pPr algn="just"/>
            <a:r>
              <a:rPr lang="en-US" b="1" dirty="0" err="1">
                <a:latin typeface="Bookman Old Style" pitchFamily="18" charset="0"/>
              </a:rPr>
              <a:t>Takozvano</a:t>
            </a:r>
            <a:r>
              <a:rPr lang="en-US" b="1" dirty="0">
                <a:latin typeface="Bookman Old Style" pitchFamily="18" charset="0"/>
              </a:rPr>
              <a:t> „</a:t>
            </a:r>
            <a:r>
              <a:rPr lang="en-US" b="1" dirty="0" err="1">
                <a:latin typeface="Bookman Old Style" pitchFamily="18" charset="0"/>
              </a:rPr>
              <a:t>čašćavanje</a:t>
            </a:r>
            <a:r>
              <a:rPr lang="en-US" b="1" dirty="0">
                <a:latin typeface="Bookman Old Style" pitchFamily="18" charset="0"/>
              </a:rPr>
              <a:t>“ </a:t>
            </a:r>
            <a:r>
              <a:rPr lang="en-US" b="1" dirty="0" err="1">
                <a:latin typeface="Bookman Old Style" pitchFamily="18" charset="0"/>
              </a:rPr>
              <a:t>službenika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poklonima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uglavnom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manje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vrednosti</a:t>
            </a:r>
            <a:r>
              <a:rPr lang="en-US" dirty="0">
                <a:latin typeface="Bookman Old Style" pitchFamily="18" charset="0"/>
              </a:rPr>
              <a:t>, pre </a:t>
            </a:r>
            <a:r>
              <a:rPr lang="en-US" dirty="0" err="1">
                <a:latin typeface="Bookman Old Style" pitchFamily="18" charset="0"/>
              </a:rPr>
              <a:t>ili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nakon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učinjenje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usluge</a:t>
            </a:r>
            <a:r>
              <a:rPr lang="sr-Latn-ME" dirty="0">
                <a:latin typeface="Bookman Old Style" pitchFamily="18" charset="0"/>
              </a:rPr>
              <a:t>.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>
              <a:latin typeface="Bookman Old Style" pitchFamily="18" charset="0"/>
            </a:endParaRPr>
          </a:p>
          <a:p>
            <a:pPr algn="just"/>
            <a:r>
              <a:rPr lang="sr-Latn-ME" b="1" i="1" dirty="0" smtClean="0">
                <a:latin typeface="Bookman Old Style" pitchFamily="18" charset="0"/>
              </a:rPr>
              <a:t>O</a:t>
            </a:r>
            <a:r>
              <a:rPr lang="en-US" b="1" i="1" dirty="0" err="1" smtClean="0">
                <a:latin typeface="Bookman Old Style" pitchFamily="18" charset="0"/>
              </a:rPr>
              <a:t>čigledno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>
                <a:latin typeface="Bookman Old Style" pitchFamily="18" charset="0"/>
              </a:rPr>
              <a:t>je do </a:t>
            </a:r>
            <a:r>
              <a:rPr lang="en-US" b="1" i="1" dirty="0" err="1">
                <a:latin typeface="Bookman Old Style" pitchFamily="18" charset="0"/>
              </a:rPr>
              <a:t>te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mjere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postalo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uobičajeno</a:t>
            </a:r>
            <a:r>
              <a:rPr lang="en-US" b="1" i="1" dirty="0">
                <a:latin typeface="Bookman Old Style" pitchFamily="18" charset="0"/>
              </a:rPr>
              <a:t>, da je </a:t>
            </a:r>
            <a:r>
              <a:rPr lang="en-US" b="1" i="1" dirty="0" err="1">
                <a:latin typeface="Bookman Old Style" pitchFamily="18" charset="0"/>
              </a:rPr>
              <a:t>takva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praksa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dovela</a:t>
            </a:r>
            <a:r>
              <a:rPr lang="en-US" b="1" i="1" dirty="0">
                <a:latin typeface="Bookman Old Style" pitchFamily="18" charset="0"/>
              </a:rPr>
              <a:t> do </a:t>
            </a:r>
            <a:r>
              <a:rPr lang="en-US" b="1" i="1" dirty="0" err="1">
                <a:latin typeface="Bookman Old Style" pitchFamily="18" charset="0"/>
              </a:rPr>
              <a:t>širokog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prihvatanja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ovog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vida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ponašanja</a:t>
            </a:r>
            <a:r>
              <a:rPr lang="en-US" b="1" i="1" dirty="0" smtClean="0">
                <a:latin typeface="Bookman Old Style" pitchFamily="18" charset="0"/>
              </a:rPr>
              <a:t>.</a:t>
            </a:r>
            <a:endParaRPr lang="sr-Latn-ME" b="1" i="1" dirty="0" smtClean="0">
              <a:latin typeface="Bookman Old Style" pitchFamily="18" charset="0"/>
            </a:endParaRPr>
          </a:p>
          <a:p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295" y="259556"/>
            <a:ext cx="4191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038" y="665871"/>
            <a:ext cx="887671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Kada</a:t>
            </a:r>
            <a:r>
              <a:rPr lang="en-US" b="1" dirty="0">
                <a:latin typeface="Bookman Old Style" pitchFamily="18" charset="0"/>
              </a:rPr>
              <a:t> je </a:t>
            </a:r>
            <a:r>
              <a:rPr lang="en-US" b="1" dirty="0" err="1">
                <a:latin typeface="Bookman Old Style" pitchFamily="18" charset="0"/>
              </a:rPr>
              <a:t>riječ</a:t>
            </a:r>
            <a:r>
              <a:rPr lang="en-US" b="1" dirty="0">
                <a:latin typeface="Bookman Old Style" pitchFamily="18" charset="0"/>
              </a:rPr>
              <a:t> o </a:t>
            </a:r>
            <a:r>
              <a:rPr lang="en-US" b="1" dirty="0" err="1">
                <a:latin typeface="Bookman Old Style" pitchFamily="18" charset="0"/>
              </a:rPr>
              <a:t>uslugama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kao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vrsti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mita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koja</a:t>
            </a:r>
            <a:r>
              <a:rPr lang="en-US" dirty="0">
                <a:latin typeface="Bookman Old Style" pitchFamily="18" charset="0"/>
              </a:rPr>
              <a:t> se </a:t>
            </a:r>
            <a:r>
              <a:rPr lang="en-US" dirty="0" err="1">
                <a:latin typeface="Bookman Old Style" pitchFamily="18" charset="0"/>
              </a:rPr>
              <a:t>daje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službenicima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tolerancija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nešto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niža</a:t>
            </a:r>
            <a:r>
              <a:rPr lang="sr-Latn-ME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17</a:t>
            </a:r>
            <a:r>
              <a:rPr lang="en-US" dirty="0">
                <a:latin typeface="Bookman Old Style" pitchFamily="18" charset="0"/>
              </a:rPr>
              <a:t>%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da to </a:t>
            </a:r>
            <a:r>
              <a:rPr lang="en-US" dirty="0" err="1">
                <a:latin typeface="Bookman Old Style" pitchFamily="18" charset="0"/>
              </a:rPr>
              <a:t>nije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korupcija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da je </a:t>
            </a:r>
            <a:r>
              <a:rPr lang="en-US" dirty="0" err="1">
                <a:latin typeface="Bookman Old Style" pitchFamily="18" charset="0"/>
              </a:rPr>
              <a:t>takav</a:t>
            </a:r>
            <a:r>
              <a:rPr lang="en-US" dirty="0">
                <a:latin typeface="Bookman Old Style" pitchFamily="18" charset="0"/>
              </a:rPr>
              <a:t> vid </a:t>
            </a:r>
            <a:r>
              <a:rPr lang="en-US" dirty="0" err="1">
                <a:latin typeface="Bookman Old Style" pitchFamily="18" charset="0"/>
              </a:rPr>
              <a:t>ponašanja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prihvatljiv</a:t>
            </a:r>
            <a:r>
              <a:rPr lang="en-US" dirty="0">
                <a:latin typeface="Bookman Old Style" pitchFamily="18" charset="0"/>
              </a:rPr>
              <a:t>. </a:t>
            </a:r>
            <a:r>
              <a:rPr lang="en-US" b="1" i="1" dirty="0" err="1" smtClean="0">
                <a:latin typeface="Bookman Old Style" pitchFamily="18" charset="0"/>
              </a:rPr>
              <a:t>Najmanja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tolerancija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postoji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prema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davanju</a:t>
            </a:r>
            <a:r>
              <a:rPr lang="en-US" b="1" i="1" dirty="0">
                <a:latin typeface="Bookman Old Style" pitchFamily="18" charset="0"/>
              </a:rPr>
              <a:t> </a:t>
            </a:r>
            <a:r>
              <a:rPr lang="en-US" b="1" i="1" dirty="0" err="1">
                <a:latin typeface="Bookman Old Style" pitchFamily="18" charset="0"/>
              </a:rPr>
              <a:t>novca</a:t>
            </a:r>
            <a:r>
              <a:rPr lang="en-US" b="1" i="1" dirty="0">
                <a:latin typeface="Bookman Old Style" pitchFamily="18" charset="0"/>
              </a:rPr>
              <a:t> – 9%.  </a:t>
            </a:r>
          </a:p>
          <a:p>
            <a:pPr algn="just"/>
            <a:r>
              <a:rPr lang="en-US" b="1" dirty="0" smtClean="0">
                <a:latin typeface="Bookman Old Style" pitchFamily="18" charset="0"/>
              </a:rPr>
              <a:t>Na </a:t>
            </a:r>
            <a:r>
              <a:rPr lang="en-US" b="1" dirty="0" err="1">
                <a:latin typeface="Bookman Old Style" pitchFamily="18" charset="0"/>
              </a:rPr>
              <a:t>drugom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mjestu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stepenu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prihvatljivosti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nalazi</a:t>
            </a:r>
            <a:r>
              <a:rPr lang="en-US" b="1" dirty="0">
                <a:latin typeface="Bookman Old Style" pitchFamily="18" charset="0"/>
              </a:rPr>
              <a:t> se </a:t>
            </a:r>
            <a:r>
              <a:rPr lang="en-US" b="1" dirty="0" err="1">
                <a:latin typeface="Bookman Old Style" pitchFamily="18" charset="0"/>
              </a:rPr>
              <a:t>korišćenje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poznanstava</a:t>
            </a:r>
            <a:r>
              <a:rPr lang="en-US" b="1" dirty="0">
                <a:latin typeface="Bookman Old Style" pitchFamily="18" charset="0"/>
              </a:rPr>
              <a:t> u </a:t>
            </a:r>
            <a:r>
              <a:rPr lang="en-US" b="1" dirty="0" err="1">
                <a:latin typeface="Bookman Old Style" pitchFamily="18" charset="0"/>
              </a:rPr>
              <a:t>institucijama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i </a:t>
            </a:r>
            <a:r>
              <a:rPr lang="en-US" dirty="0" err="1">
                <a:latin typeface="Bookman Old Style" pitchFamily="18" charset="0"/>
              </a:rPr>
              <a:t>završavanja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administrativnih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drugih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poslova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pred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organima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vlasti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zahvaljujući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ličnim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poznanstvima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službenicima</a:t>
            </a:r>
            <a:r>
              <a:rPr lang="sr-Latn-ME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da </a:t>
            </a:r>
            <a:r>
              <a:rPr lang="en-US" dirty="0">
                <a:latin typeface="Bookman Old Style" pitchFamily="18" charset="0"/>
              </a:rPr>
              <a:t>to </a:t>
            </a:r>
            <a:r>
              <a:rPr lang="en-US" dirty="0" err="1">
                <a:latin typeface="Bookman Old Style" pitchFamily="18" charset="0"/>
              </a:rPr>
              <a:t>nije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korupcija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smatra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19%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 </a:t>
            </a:r>
            <a:endParaRPr lang="sr-Latn-ME" dirty="0" smtClean="0">
              <a:latin typeface="Bookman Old Style" pitchFamily="18" charset="0"/>
            </a:endParaRPr>
          </a:p>
          <a:p>
            <a:pPr algn="just"/>
            <a:endParaRPr lang="sr-Latn-ME" dirty="0" smtClean="0">
              <a:latin typeface="Bookman Old Style" pitchFamily="18" charset="0"/>
            </a:endParaRPr>
          </a:p>
          <a:p>
            <a:pPr algn="just"/>
            <a:r>
              <a:rPr lang="en-US" b="1" dirty="0" err="1" smtClean="0">
                <a:latin typeface="Bookman Old Style" pitchFamily="18" charset="0"/>
              </a:rPr>
              <a:t>Nespojivost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funkcija</a:t>
            </a:r>
            <a:r>
              <a:rPr lang="en-US" b="1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sukob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interesa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prihvatljiv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za</a:t>
            </a:r>
            <a:r>
              <a:rPr lang="en-US" dirty="0">
                <a:latin typeface="Bookman Old Style" pitchFamily="18" charset="0"/>
              </a:rPr>
              <a:t> 13%,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15%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 (u </a:t>
            </a:r>
            <a:r>
              <a:rPr lang="en-US" dirty="0" err="1">
                <a:latin typeface="Bookman Old Style" pitchFamily="18" charset="0"/>
              </a:rPr>
              <a:t>zavisnosti</a:t>
            </a:r>
            <a:r>
              <a:rPr lang="en-US" dirty="0">
                <a:latin typeface="Bookman Old Style" pitchFamily="18" charset="0"/>
              </a:rPr>
              <a:t> od toga da li se </a:t>
            </a:r>
            <a:r>
              <a:rPr lang="en-US" dirty="0" err="1">
                <a:latin typeface="Bookman Old Style" pitchFamily="18" charset="0"/>
              </a:rPr>
              <a:t>funkcije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odnose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samo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javne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uključuju</a:t>
            </a:r>
            <a:r>
              <a:rPr lang="en-US" dirty="0">
                <a:latin typeface="Bookman Old Style" pitchFamily="18" charset="0"/>
              </a:rPr>
              <a:t> i </a:t>
            </a:r>
            <a:r>
              <a:rPr lang="en-US" dirty="0" err="1">
                <a:latin typeface="Bookman Old Style" pitchFamily="18" charset="0"/>
              </a:rPr>
              <a:t>privatni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sektor</a:t>
            </a:r>
            <a:r>
              <a:rPr lang="en-US" dirty="0">
                <a:latin typeface="Bookman Old Style" pitchFamily="18" charset="0"/>
              </a:rPr>
              <a:t>), </a:t>
            </a:r>
          </a:p>
          <a:p>
            <a:pPr lvl="0" algn="just"/>
            <a:r>
              <a:rPr lang="en-US" dirty="0">
                <a:latin typeface="Bookman Old Style" pitchFamily="18" charset="0"/>
              </a:rPr>
              <a:t>a </a:t>
            </a:r>
            <a:r>
              <a:rPr lang="en-US" dirty="0" err="1">
                <a:latin typeface="Bookman Old Style" pitchFamily="18" charset="0"/>
              </a:rPr>
              <a:t>treba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imati</a:t>
            </a:r>
            <a:r>
              <a:rPr lang="en-US" dirty="0">
                <a:latin typeface="Bookman Old Style" pitchFamily="18" charset="0"/>
              </a:rPr>
              <a:t> u </a:t>
            </a:r>
            <a:r>
              <a:rPr lang="en-US" dirty="0" err="1">
                <a:latin typeface="Bookman Old Style" pitchFamily="18" charset="0"/>
              </a:rPr>
              <a:t>vidu</a:t>
            </a:r>
            <a:r>
              <a:rPr lang="en-US" dirty="0">
                <a:latin typeface="Bookman Old Style" pitchFamily="18" charset="0"/>
              </a:rPr>
              <a:t> i da je </a:t>
            </a:r>
            <a:r>
              <a:rPr lang="en-US" dirty="0" err="1">
                <a:latin typeface="Bookman Old Style" pitchFamily="18" charset="0"/>
              </a:rPr>
              <a:t>ovo</a:t>
            </a:r>
            <a:r>
              <a:rPr lang="en-US" dirty="0">
                <a:latin typeface="Bookman Old Style" pitchFamily="18" charset="0"/>
              </a:rPr>
              <a:t> oblast u </a:t>
            </a:r>
            <a:r>
              <a:rPr lang="en-US" dirty="0" err="1">
                <a:latin typeface="Bookman Old Style" pitchFamily="18" charset="0"/>
              </a:rPr>
              <a:t>kojoj</a:t>
            </a:r>
            <a:r>
              <a:rPr lang="en-US" dirty="0">
                <a:latin typeface="Bookman Old Style" pitchFamily="18" charset="0"/>
              </a:rPr>
              <a:t> je </a:t>
            </a:r>
            <a:r>
              <a:rPr lang="en-US" dirty="0" err="1">
                <a:latin typeface="Bookman Old Style" pitchFamily="18" charset="0"/>
              </a:rPr>
              <a:t>više</a:t>
            </a:r>
            <a:r>
              <a:rPr lang="en-US" dirty="0">
                <a:latin typeface="Bookman Old Style" pitchFamily="18" charset="0"/>
              </a:rPr>
              <a:t> od </a:t>
            </a:r>
            <a:r>
              <a:rPr lang="en-US" dirty="0" err="1">
                <a:latin typeface="Bookman Old Style" pitchFamily="18" charset="0"/>
              </a:rPr>
              <a:t>drugih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oblasti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onih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građana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koji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su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izabrali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odgovor</a:t>
            </a:r>
            <a:r>
              <a:rPr lang="en-US" dirty="0">
                <a:latin typeface="Bookman Old Style" pitchFamily="18" charset="0"/>
              </a:rPr>
              <a:t> „ne </a:t>
            </a:r>
            <a:r>
              <a:rPr lang="en-US" dirty="0" err="1">
                <a:latin typeface="Bookman Old Style" pitchFamily="18" charset="0"/>
              </a:rPr>
              <a:t>znam</a:t>
            </a:r>
            <a:r>
              <a:rPr lang="en-US" dirty="0">
                <a:latin typeface="Bookman Old Style" pitchFamily="18" charset="0"/>
              </a:rPr>
              <a:t>, </a:t>
            </a:r>
            <a:r>
              <a:rPr lang="en-US" dirty="0" err="1">
                <a:latin typeface="Bookman Old Style" pitchFamily="18" charset="0"/>
              </a:rPr>
              <a:t>nemam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stav</a:t>
            </a:r>
            <a:r>
              <a:rPr lang="en-US" dirty="0">
                <a:latin typeface="Bookman Old Style" pitchFamily="18" charset="0"/>
              </a:rPr>
              <a:t>“ (14%, </a:t>
            </a:r>
            <a:r>
              <a:rPr lang="en-US" dirty="0" err="1">
                <a:latin typeface="Bookman Old Style" pitchFamily="18" charset="0"/>
              </a:rPr>
              <a:t>odnosno</a:t>
            </a:r>
            <a:r>
              <a:rPr lang="en-US" dirty="0">
                <a:latin typeface="Bookman Old Style" pitchFamily="18" charset="0"/>
              </a:rPr>
              <a:t> 15%).</a:t>
            </a:r>
          </a:p>
          <a:p>
            <a:r>
              <a:rPr lang="en-US" sz="2200" dirty="0">
                <a:latin typeface="Bookman Old Style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595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842</TotalTime>
  <Words>3328</Words>
  <Application>Microsoft Office PowerPoint</Application>
  <PresentationFormat>On-screen Show (4:3)</PresentationFormat>
  <Paragraphs>324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DJORDJE</dc:creator>
  <cp:lastModifiedBy>Jela Mrdak</cp:lastModifiedBy>
  <cp:revision>77</cp:revision>
  <dcterms:created xsi:type="dcterms:W3CDTF">2018-05-17T12:44:58Z</dcterms:created>
  <dcterms:modified xsi:type="dcterms:W3CDTF">2018-09-25T09:00:48Z</dcterms:modified>
</cp:coreProperties>
</file>